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 id="2147483648" r:id="rId5"/>
    <p:sldMasterId id="2147483676" r:id="rId6"/>
  </p:sldMasterIdLst>
  <p:notesMasterIdLst>
    <p:notesMasterId r:id="rId28"/>
  </p:notesMasterIdLst>
  <p:handoutMasterIdLst>
    <p:handoutMasterId r:id="rId29"/>
  </p:handoutMasterIdLst>
  <p:sldIdLst>
    <p:sldId id="410" r:id="rId7"/>
    <p:sldId id="383" r:id="rId8"/>
    <p:sldId id="458" r:id="rId9"/>
    <p:sldId id="441" r:id="rId10"/>
    <p:sldId id="461" r:id="rId11"/>
    <p:sldId id="424" r:id="rId12"/>
    <p:sldId id="443" r:id="rId13"/>
    <p:sldId id="412" r:id="rId14"/>
    <p:sldId id="444" r:id="rId15"/>
    <p:sldId id="446" r:id="rId16"/>
    <p:sldId id="445" r:id="rId17"/>
    <p:sldId id="414" r:id="rId18"/>
    <p:sldId id="453" r:id="rId19"/>
    <p:sldId id="457" r:id="rId20"/>
    <p:sldId id="454" r:id="rId21"/>
    <p:sldId id="455" r:id="rId22"/>
    <p:sldId id="456" r:id="rId23"/>
    <p:sldId id="411" r:id="rId24"/>
    <p:sldId id="459" r:id="rId25"/>
    <p:sldId id="460" r:id="rId26"/>
    <p:sldId id="3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F43E32-7688-4834-BE6F-0843B017D771}">
          <p14:sldIdLst>
            <p14:sldId id="410"/>
            <p14:sldId id="383"/>
            <p14:sldId id="458"/>
            <p14:sldId id="441"/>
            <p14:sldId id="461"/>
            <p14:sldId id="424"/>
            <p14:sldId id="443"/>
            <p14:sldId id="412"/>
            <p14:sldId id="444"/>
            <p14:sldId id="446"/>
            <p14:sldId id="445"/>
            <p14:sldId id="414"/>
            <p14:sldId id="453"/>
            <p14:sldId id="457"/>
            <p14:sldId id="454"/>
            <p14:sldId id="455"/>
            <p14:sldId id="456"/>
            <p14:sldId id="411"/>
            <p14:sldId id="459"/>
            <p14:sldId id="460"/>
            <p14:sldId id="3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D40"/>
    <a:srgbClr val="ED7D31"/>
    <a:srgbClr val="F9D448"/>
    <a:srgbClr val="AE9432"/>
    <a:srgbClr val="7CA655"/>
    <a:srgbClr val="4495A2"/>
    <a:srgbClr val="C8CACB"/>
    <a:srgbClr val="B4B5B6"/>
    <a:srgbClr val="FCD83A"/>
    <a:srgbClr val="9F85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74986" autoAdjust="0"/>
  </p:normalViewPr>
  <p:slideViewPr>
    <p:cSldViewPr snapToGrid="0">
      <p:cViewPr varScale="1">
        <p:scale>
          <a:sx n="143" d="100"/>
          <a:sy n="143" d="100"/>
        </p:scale>
        <p:origin x="2040" y="10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10/13/2025</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10/13/2025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02599-0295-F90F-5D75-66C64AE68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90FD6-FE44-B41C-B9EC-6AF83908F7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38C6DD-523D-07AD-3972-E225B575FD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546DAF-3B62-33D7-40BD-AC0693E2A4CF}"/>
              </a:ext>
            </a:extLst>
          </p:cNvPr>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787298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not only about fixing current issues — it’s also about preparing for the next wave of threats.</a:t>
            </a:r>
          </a:p>
          <a:p>
            <a:r>
              <a:rPr lang="en-US" dirty="0"/>
              <a:t>Here, emerging technologies play a central role:</a:t>
            </a:r>
          </a:p>
          <a:p>
            <a:endParaRPr lang="en-US" dirty="0"/>
          </a:p>
          <a:p>
            <a:r>
              <a:rPr lang="en-US" dirty="0"/>
              <a:t>Zero Trust Architecture:</a:t>
            </a:r>
          </a:p>
          <a:p>
            <a:r>
              <a:rPr lang="en-US" dirty="0"/>
              <a:t>Which is perhaps one of the most promising paradigms. Instead of assuming trust within a network, Zero Trust enforces the principle of never trust, always verify. Continuous verification and micro-segmentation significantly reduce attack opportunities.</a:t>
            </a:r>
          </a:p>
          <a:p>
            <a:endParaRPr lang="en-US" dirty="0"/>
          </a:p>
          <a:p>
            <a:r>
              <a:rPr lang="en-US" dirty="0"/>
              <a:t>Artificial Intelligence and Machine Learning:</a:t>
            </a:r>
          </a:p>
          <a:p>
            <a:r>
              <a:rPr lang="en-US" dirty="0"/>
              <a:t>They can analyze user behavior, detect anomalies in real time, and even predict attacks before they happen. Automated response systems powered by AI can act faster than humans.</a:t>
            </a:r>
          </a:p>
          <a:p>
            <a:endParaRPr lang="en-US" dirty="0"/>
          </a:p>
          <a:p>
            <a:r>
              <a:rPr lang="en-US" dirty="0"/>
              <a:t>Advanced Security Frameworks:</a:t>
            </a:r>
          </a:p>
          <a:p>
            <a:r>
              <a:rPr lang="en-US" dirty="0"/>
              <a:t>These Frameworks like NIST, ISO/IEC standards, and Cloud Security Alliance guidelines help standardize practices and provide structured approaches.</a:t>
            </a:r>
          </a:p>
          <a:p>
            <a:endParaRPr lang="en-US" dirty="0"/>
          </a:p>
          <a:p>
            <a:r>
              <a:rPr lang="en-US" dirty="0"/>
              <a:t>These solutions represent a shift toward proactive and adaptive security, rather than reactive measures.”</a:t>
            </a:r>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1624866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3633183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key findings from recent literature, which we reviewed to map out the state of the art in cloud cybersecurity. I will briefly highlight four representative studies.</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3195864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article written by Liang and others published in 2025 [32].</a:t>
            </a:r>
          </a:p>
          <a:p>
            <a:r>
              <a:rPr lang="en-US" dirty="0"/>
              <a:t>This work focused on cloud deployment models — public, private, and hybrid — and the corresponding security implications.</a:t>
            </a:r>
          </a:p>
          <a:p>
            <a:endParaRPr lang="en-US" dirty="0"/>
          </a:p>
          <a:p>
            <a:r>
              <a:rPr lang="en-US" dirty="0"/>
              <a:t>Their comparative analysis showed that each model carries distinct risks.</a:t>
            </a:r>
          </a:p>
          <a:p>
            <a:endParaRPr lang="en-US" dirty="0"/>
          </a:p>
          <a:p>
            <a:r>
              <a:rPr lang="en-US" dirty="0"/>
              <a:t>Public clouds, for example, suffer from insecure APIs, network exposure, and limited visibility for users.</a:t>
            </a:r>
          </a:p>
          <a:p>
            <a:endParaRPr lang="en-US" dirty="0"/>
          </a:p>
          <a:p>
            <a:r>
              <a:rPr lang="en-US" dirty="0"/>
              <a:t>Hybrid clouds offer flexibility, but increase complexity and management challenges.</a:t>
            </a:r>
          </a:p>
          <a:p>
            <a:endParaRPr lang="en-US" dirty="0"/>
          </a:p>
          <a:p>
            <a:r>
              <a:rPr lang="en-US" dirty="0"/>
              <a:t>Private clouds provide better control but require more resources.</a:t>
            </a:r>
          </a:p>
          <a:p>
            <a:endParaRPr lang="en-US" dirty="0"/>
          </a:p>
          <a:p>
            <a:r>
              <a:rPr lang="en-US" dirty="0"/>
              <a:t>The authors emphasize the importance of the shared responsibility model, where both providers and users must implement security measures. They also discuss how emerging technologies such as IoT, edge computing, artificial intelligence, and 5G further complicate the security landscape.</a:t>
            </a:r>
          </a:p>
          <a:p>
            <a:r>
              <a:rPr lang="en-US" dirty="0"/>
              <a:t>Their main contribution is providing a clear overview of threats by deployment model, stressing that user responsibility is often underestimated.</a:t>
            </a:r>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4023362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the article written by Saxena and others published in 2025 [33].</a:t>
            </a:r>
          </a:p>
          <a:p>
            <a:r>
              <a:rPr lang="en-US" dirty="0"/>
              <a:t>This study examined secure resource management in virtualized environments, particularly challenges in multi-tenant systems.</a:t>
            </a:r>
          </a:p>
          <a:p>
            <a:endParaRPr lang="en-US" dirty="0"/>
          </a:p>
          <a:p>
            <a:r>
              <a:rPr lang="en-US" dirty="0"/>
              <a:t>They identified issues like VM misconfigurations, co-residency risks, and trade-offs between performance and security.</a:t>
            </a:r>
          </a:p>
          <a:p>
            <a:endParaRPr lang="en-US" dirty="0"/>
          </a:p>
          <a:p>
            <a:r>
              <a:rPr lang="en-US" dirty="0"/>
              <a:t>Their taxonomy classifies strategies into defensive, mitigating, and hybrid approaches.</a:t>
            </a:r>
          </a:p>
          <a:p>
            <a:endParaRPr lang="en-US" dirty="0"/>
          </a:p>
          <a:p>
            <a:r>
              <a:rPr lang="en-US" dirty="0"/>
              <a:t>Importantly, they argue that purely defensive or purely mitigating approaches are insufficient — instead, hybrid strategies strike the best balance between performance efficiency and security assurance.</a:t>
            </a:r>
          </a:p>
          <a:p>
            <a:endParaRPr lang="en-US" dirty="0"/>
          </a:p>
          <a:p>
            <a:r>
              <a:rPr lang="en-US" dirty="0"/>
              <a:t>Their contribution lies in introducing a structured taxonomy of secure resource management strategies and highlighting the constant tension between maximizing performance while maintaining strong security in virtualization.</a:t>
            </a:r>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3832481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the article written by Thaqi and others published in 2025 [34].</a:t>
            </a:r>
          </a:p>
          <a:p>
            <a:r>
              <a:rPr lang="en-US" dirty="0"/>
              <a:t>This paper explored how machine learning and cyber threat intelligence (CTI) can be integrated to strengthen cloud security.</a:t>
            </a:r>
          </a:p>
          <a:p>
            <a:endParaRPr lang="en-US" dirty="0"/>
          </a:p>
          <a:p>
            <a:r>
              <a:rPr lang="en-US" dirty="0"/>
              <a:t>The authors reviewed Machine Learning-based security techniques and experimental results for real-time anomaly detection.</a:t>
            </a:r>
          </a:p>
          <a:p>
            <a:endParaRPr lang="en-US" dirty="0"/>
          </a:p>
          <a:p>
            <a:r>
              <a:rPr lang="en-US" dirty="0"/>
              <a:t>They showed how supervised and unsupervised Machine Learning methods can enhance intrusion detection systems.</a:t>
            </a:r>
          </a:p>
          <a:p>
            <a:endParaRPr lang="en-US" dirty="0"/>
          </a:p>
          <a:p>
            <a:r>
              <a:rPr lang="en-US" dirty="0"/>
              <a:t>More importantly, they advocate combining Machine Learning with cyber threat intelligence platforms to achieve adaptive and proactive defenses.</a:t>
            </a:r>
          </a:p>
          <a:p>
            <a:endParaRPr lang="en-US" dirty="0"/>
          </a:p>
          <a:p>
            <a:r>
              <a:rPr lang="en-US" dirty="0"/>
              <a:t>The key challenge here is implementation: while Machine Learning shows great potential, models must adapt in real time to evolving threats — something still under active research.</a:t>
            </a:r>
          </a:p>
          <a:p>
            <a:r>
              <a:rPr lang="en-US" dirty="0"/>
              <a:t>Their contribution is highlighting the integration of cyber threat intelligence and Machine Learning as the next step for proactive cloud defense.</a:t>
            </a:r>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1879977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article written by Lata and others published in 2025 [35].</a:t>
            </a:r>
          </a:p>
          <a:p>
            <a:r>
              <a:rPr lang="en-US" dirty="0"/>
              <a:t>This is a systematic review of over 1,300 papers, analyzed through the Design Science Research framework.</a:t>
            </a:r>
          </a:p>
          <a:p>
            <a:endParaRPr lang="en-US" dirty="0"/>
          </a:p>
          <a:p>
            <a:r>
              <a:rPr lang="en-US" dirty="0"/>
              <a:t>Their review provides a high-level synthesis of trust, frameworks, and technologies for cloud security.</a:t>
            </a:r>
          </a:p>
          <a:p>
            <a:endParaRPr lang="en-US" dirty="0"/>
          </a:p>
          <a:p>
            <a:r>
              <a:rPr lang="en-US" dirty="0"/>
              <a:t>They highlight persistent challenges such as data breaches, trust management, and advanced persistent threats.</a:t>
            </a:r>
          </a:p>
          <a:p>
            <a:endParaRPr lang="en-US" dirty="0"/>
          </a:p>
          <a:p>
            <a:r>
              <a:rPr lang="en-US" dirty="0"/>
              <a:t>The study emphasizes the importance of emerging technologies such as blockchain, Zero Trust Architecture, Artificial Intelligence, and multi-cloud deployments.</a:t>
            </a:r>
          </a:p>
          <a:p>
            <a:endParaRPr lang="en-US" dirty="0"/>
          </a:p>
          <a:p>
            <a:r>
              <a:rPr lang="en-US" dirty="0"/>
              <a:t>Their contribution is not just mapping current solutions, but also setting a future research agenda. They stress adaptability, trust, and resilience as key areas where innovation is urgently needed.</a:t>
            </a:r>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3634922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3886306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ahead, there are several important research directions that stand out from our analysis.</a:t>
            </a:r>
          </a:p>
          <a:p>
            <a:endParaRPr lang="en-US" dirty="0"/>
          </a:p>
          <a:p>
            <a:r>
              <a:rPr lang="en-US" dirty="0"/>
              <a:t>First, the role of emerging technologies.</a:t>
            </a:r>
          </a:p>
          <a:p>
            <a:r>
              <a:rPr lang="en-US" dirty="0"/>
              <a:t>Quantum computing, while promising, poses a serious risk to current cryptographic methods. Preparing for post-quantum encryption will be essential.</a:t>
            </a:r>
          </a:p>
          <a:p>
            <a:r>
              <a:rPr lang="en-US" dirty="0"/>
              <a:t>Edge computing also raises new challenges, since it distributes data and processing across many nodes that may not always be secure. Similarly, with the rollout of 5G networks, ensuring secure integration with cloud infrastructures is an urgent priority.</a:t>
            </a:r>
          </a:p>
          <a:p>
            <a:endParaRPr lang="en-US" dirty="0"/>
          </a:p>
          <a:p>
            <a:r>
              <a:rPr lang="en-US" dirty="0"/>
              <a:t>Second, advanced threat detection.</a:t>
            </a:r>
          </a:p>
          <a:p>
            <a:r>
              <a:rPr lang="en-US" dirty="0"/>
              <a:t>We see great potential in AI-powered threat hunting and enhanced behavioral analytics. Instead of waiting for an attack to occur, AI systems can proactively scan for suspicious behavior and adapt in real time. In addition, integrating real-time threat intelligence into security platforms can help organizations anticipate and block attacks before damage is done.</a:t>
            </a:r>
          </a:p>
          <a:p>
            <a:endParaRPr lang="en-US" dirty="0"/>
          </a:p>
          <a:p>
            <a:r>
              <a:rPr lang="en-US" dirty="0"/>
              <a:t>Third, regulatory and compliance challenges.</a:t>
            </a:r>
          </a:p>
          <a:p>
            <a:r>
              <a:rPr lang="en-US" dirty="0"/>
              <a:t>As data moves across borders, cross-border data protection becomes more complex. Industry-specific standards, such as those in healthcare or finance, require tailored approaches. Finally, automated compliance monitoring can help organizations keep up with increasingly strict regulations without excessive overhead.</a:t>
            </a:r>
          </a:p>
          <a:p>
            <a:endParaRPr lang="en-US" dirty="0"/>
          </a:p>
          <a:p>
            <a:r>
              <a:rPr lang="en-US" dirty="0"/>
              <a:t>In short, the future of cloud security research lies in developing proactive, adaptive, and technology-aware solutions that balance innovation with compliance.”</a:t>
            </a:r>
          </a:p>
        </p:txBody>
      </p:sp>
      <p:sp>
        <p:nvSpPr>
          <p:cNvPr id="4" name="Slide Number Placeholder 3"/>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2600029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talk will follow six main points:</a:t>
            </a:r>
          </a:p>
          <a:p>
            <a:endParaRPr lang="en-US" dirty="0"/>
          </a:p>
          <a:p>
            <a:r>
              <a:rPr lang="en-US" dirty="0"/>
              <a:t>First, I’ll describe the research problem and motivation behind this work.</a:t>
            </a:r>
          </a:p>
          <a:p>
            <a:endParaRPr lang="en-US" dirty="0"/>
          </a:p>
          <a:p>
            <a:r>
              <a:rPr lang="en-US" dirty="0"/>
              <a:t>Then, I’ll move to security challenges in cloud computing.</a:t>
            </a:r>
          </a:p>
          <a:p>
            <a:endParaRPr lang="en-US" dirty="0"/>
          </a:p>
          <a:p>
            <a:r>
              <a:rPr lang="en-US" dirty="0"/>
              <a:t>I’ll introduce multi-layered strategies for tackling these challenges.</a:t>
            </a:r>
          </a:p>
          <a:p>
            <a:endParaRPr lang="en-US" dirty="0"/>
          </a:p>
          <a:p>
            <a:r>
              <a:rPr lang="en-US" dirty="0"/>
              <a:t>Next, I’ll highlight emerging technologies and solutions.</a:t>
            </a:r>
          </a:p>
          <a:p>
            <a:endParaRPr lang="en-US" dirty="0"/>
          </a:p>
          <a:p>
            <a:r>
              <a:rPr lang="en-US" dirty="0"/>
              <a:t>I’ll then present key findings from our literature review.</a:t>
            </a:r>
          </a:p>
          <a:p>
            <a:endParaRPr lang="en-US" dirty="0"/>
          </a:p>
          <a:p>
            <a:r>
              <a:rPr lang="en-US" dirty="0"/>
              <a:t>Finally, I’ll conclude with future directions and takeaways.</a:t>
            </a:r>
          </a:p>
          <a:p>
            <a:endParaRPr lang="en-US" dirty="0"/>
          </a:p>
          <a:p>
            <a:r>
              <a:rPr lang="en-US" dirty="0"/>
              <a:t>This roadmap will help us move step by step from problem to potential solutions.”</a:t>
            </a:r>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now wrap up with the conclusions and key takeaways of this work.</a:t>
            </a:r>
          </a:p>
          <a:p>
            <a:endParaRPr lang="en-US" dirty="0"/>
          </a:p>
          <a:p>
            <a:r>
              <a:rPr lang="en-US" dirty="0"/>
              <a:t>First, cloud security requires a multi-layered approach. No single tool or solution can provide full protection.</a:t>
            </a:r>
          </a:p>
          <a:p>
            <a:endParaRPr lang="en-US" dirty="0"/>
          </a:p>
          <a:p>
            <a:r>
              <a:rPr lang="en-US" dirty="0"/>
              <a:t>Second, the shared responsibility model remains fundamental. Providers and customers both play vital roles.</a:t>
            </a:r>
          </a:p>
          <a:p>
            <a:endParaRPr lang="en-US" dirty="0"/>
          </a:p>
          <a:p>
            <a:r>
              <a:rPr lang="en-US" dirty="0"/>
              <a:t>Third, emerging technologies such as AI, blockchain, and Zero Trust offer promising solutions — but they must be carefully integrated.</a:t>
            </a:r>
          </a:p>
          <a:p>
            <a:endParaRPr lang="en-US" dirty="0"/>
          </a:p>
          <a:p>
            <a:r>
              <a:rPr lang="en-US" dirty="0"/>
              <a:t>Fourth, we cannot forget the human factor. End-users and administrators remain a critical vulnerability if security practices are not followed.</a:t>
            </a:r>
          </a:p>
          <a:p>
            <a:endParaRPr lang="en-US" dirty="0"/>
          </a:p>
          <a:p>
            <a:r>
              <a:rPr lang="en-US" dirty="0"/>
              <a:t>And last but not least is the need of Continuous research and adaptation.</a:t>
            </a:r>
          </a:p>
          <a:p>
            <a:endParaRPr lang="en-US" dirty="0"/>
          </a:p>
          <a:p>
            <a:endParaRPr lang="en-US" dirty="0"/>
          </a:p>
          <a:p>
            <a:r>
              <a:rPr lang="en-US" dirty="0"/>
              <a:t>From these conclusions, we draw a call to action:</a:t>
            </a:r>
          </a:p>
          <a:p>
            <a:endParaRPr lang="en-US" dirty="0"/>
          </a:p>
          <a:p>
            <a:r>
              <a:rPr lang="en-US" dirty="0"/>
              <a:t>We must encourage collaboration between academia and industry, since effective cloud security requires combined expertise.</a:t>
            </a:r>
          </a:p>
          <a:p>
            <a:endParaRPr lang="en-US" dirty="0"/>
          </a:p>
          <a:p>
            <a:r>
              <a:rPr lang="en-US" dirty="0"/>
              <a:t>We should promote standardization of best practices, ensuring consistency across industries and providers.</a:t>
            </a:r>
          </a:p>
          <a:p>
            <a:endParaRPr lang="en-US" dirty="0"/>
          </a:p>
          <a:p>
            <a:r>
              <a:rPr lang="en-US" dirty="0"/>
              <a:t>And finally, we need to advocate for increased research funding, especially for high-risk areas such as post-quantum security and AI-powered defenses.</a:t>
            </a:r>
          </a:p>
          <a:p>
            <a:endParaRPr lang="en-US" dirty="0"/>
          </a:p>
          <a:p>
            <a:r>
              <a:rPr lang="en-US" dirty="0"/>
              <a:t>The cybersecurity landscape is evolving rapidly, and only through continuous adaptation, collaboration, and innovation can we ensure secure and sustainable cloud computing.”</a:t>
            </a:r>
          </a:p>
        </p:txBody>
      </p:sp>
      <p:sp>
        <p:nvSpPr>
          <p:cNvPr id="4" name="Slide Number Placeholder 3"/>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2874045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4FFE7-C535-985B-156C-8802BCD7AA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AD5F3-495B-9489-01CA-66457A788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2C015-B0BE-BE3A-AACC-D1BFB2B56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9EA2AD-F009-8D14-B828-9F68AC0A49B8}"/>
              </a:ext>
            </a:extLst>
          </p:cNvPr>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2061245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become a critical backbone of modern IT infrastructures. By 2025, the global cloud market is expected to more than double compared to 2020, reaching over 832 billion US dollars. </a:t>
            </a:r>
          </a:p>
          <a:p>
            <a:endParaRPr lang="en-US" dirty="0"/>
          </a:p>
          <a:p>
            <a:r>
              <a:rPr lang="en-US" dirty="0"/>
              <a:t>This growth is exciting, but it also comes with increased exposure to cyber threats.</a:t>
            </a:r>
          </a:p>
          <a:p>
            <a:endParaRPr lang="en-US" dirty="0"/>
          </a:p>
          <a:p>
            <a:r>
              <a:rPr lang="en-US" dirty="0"/>
              <a:t>As organizations adopt public, private, hybrid, and multi-cloud systems, they face a broader attack surface. Traditional perimeter-based security models no longer suffice.</a:t>
            </a:r>
          </a:p>
          <a:p>
            <a:endParaRPr lang="en-US" dirty="0"/>
          </a:p>
          <a:p>
            <a:r>
              <a:rPr lang="en-US" dirty="0"/>
              <a:t>Our objective in this research is to navigate this evolving cybersecurity landscape: to map out the challenges, evaluate current strategies, and highlight future directions for securing cloud environments.</a:t>
            </a:r>
          </a:p>
          <a:p>
            <a:endParaRPr lang="en-US" dirty="0"/>
          </a:p>
          <a:p>
            <a:r>
              <a:rPr lang="en-US" dirty="0"/>
              <a:t>In short: cloud computing is growing fast, but security is struggling to keep pace — and that’s the critical gap we want to address.”</a:t>
            </a:r>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3333845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in the cloud is closely tied to the service model in use.</a:t>
            </a:r>
          </a:p>
          <a:p>
            <a:endParaRPr lang="en-US" dirty="0"/>
          </a:p>
          <a:p>
            <a:r>
              <a:rPr lang="en-US" dirty="0"/>
              <a:t>With Software as a Service, security responsibilities lie mostly with the provider, focusing on applications and data access.</a:t>
            </a:r>
          </a:p>
          <a:p>
            <a:endParaRPr lang="en-US" dirty="0"/>
          </a:p>
          <a:p>
            <a:r>
              <a:rPr lang="en-US" dirty="0"/>
              <a:t>In Platform as a Service, security extends to both applications and platforms.</a:t>
            </a:r>
          </a:p>
          <a:p>
            <a:endParaRPr lang="en-US" dirty="0"/>
          </a:p>
          <a:p>
            <a:r>
              <a:rPr lang="en-US" dirty="0"/>
              <a:t>With Infrastructure as a Service, the responsibility shifts heavily to the customer, covering the full stack.</a:t>
            </a:r>
          </a:p>
          <a:p>
            <a:endParaRPr lang="en-US" dirty="0"/>
          </a:p>
          <a:p>
            <a:r>
              <a:rPr lang="en-US" dirty="0"/>
              <a:t>The deployment model also matters:</a:t>
            </a:r>
          </a:p>
          <a:p>
            <a:endParaRPr lang="en-US" dirty="0"/>
          </a:p>
          <a:p>
            <a:r>
              <a:rPr lang="en-US" dirty="0"/>
              <a:t>Public clouds are cost-effective but expose data to higher risks.</a:t>
            </a:r>
          </a:p>
          <a:p>
            <a:endParaRPr lang="en-US" dirty="0"/>
          </a:p>
          <a:p>
            <a:r>
              <a:rPr lang="en-US" dirty="0"/>
              <a:t>Private clouds offer more control but can be costly and rigid.</a:t>
            </a:r>
          </a:p>
          <a:p>
            <a:endParaRPr lang="en-US" dirty="0"/>
          </a:p>
          <a:p>
            <a:r>
              <a:rPr lang="en-US" dirty="0"/>
              <a:t>Hybrid clouds try to balance both, but complexity increases significantly.</a:t>
            </a:r>
          </a:p>
          <a:p>
            <a:endParaRPr lang="en-US" dirty="0"/>
          </a:p>
          <a:p>
            <a:r>
              <a:rPr lang="en-US" dirty="0"/>
              <a:t>And community clouds share resources among organizations with similar needs, requiring aligned policies.</a:t>
            </a:r>
          </a:p>
          <a:p>
            <a:endParaRPr lang="en-US" dirty="0"/>
          </a:p>
          <a:p>
            <a:r>
              <a:rPr lang="en-US" dirty="0"/>
              <a:t>This layered variety in models makes cloud security a moving target — it is not one-size-fits-all.”</a:t>
            </a:r>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599739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1924542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to the main security challenges.</a:t>
            </a:r>
          </a:p>
          <a:p>
            <a:endParaRPr lang="en-US" dirty="0"/>
          </a:p>
          <a:p>
            <a:r>
              <a:rPr lang="en-US" dirty="0"/>
              <a:t>First Network Security</a:t>
            </a:r>
          </a:p>
          <a:p>
            <a:r>
              <a:rPr lang="en-US" dirty="0"/>
              <a:t>Distributed denial-of-service attacks, insecure protocols, and poor segmentation can severely disrupt cloud services. Networks need continuous monitoring and advanced defenses.</a:t>
            </a:r>
          </a:p>
          <a:p>
            <a:endParaRPr lang="en-US" dirty="0"/>
          </a:p>
          <a:p>
            <a:r>
              <a:rPr lang="en-US" dirty="0"/>
              <a:t>Second Data Security &amp; Privacy</a:t>
            </a:r>
          </a:p>
          <a:p>
            <a:r>
              <a:rPr lang="en-US" dirty="0"/>
              <a:t>Unauthorized access and breaches are among the top concerns. Compliance with regulations such as GDPR adds further complexity. Strong encryption and access controls are vital.</a:t>
            </a:r>
          </a:p>
          <a:p>
            <a:endParaRPr lang="en-US" dirty="0"/>
          </a:p>
          <a:p>
            <a:r>
              <a:rPr lang="en-US" dirty="0"/>
              <a:t>Third Infrastructure Security</a:t>
            </a:r>
          </a:p>
          <a:p>
            <a:r>
              <a:rPr lang="en-US" dirty="0"/>
              <a:t>Virtualization and containers, while powerful, introduce new risks like hypervisor attacks or misconfigured containers. Even physical data centers require strong safeguards.</a:t>
            </a:r>
          </a:p>
          <a:p>
            <a:endParaRPr lang="en-US" dirty="0"/>
          </a:p>
          <a:p>
            <a:r>
              <a:rPr lang="en-US" dirty="0"/>
              <a:t>And fourth Application Security</a:t>
            </a:r>
          </a:p>
          <a:p>
            <a:r>
              <a:rPr lang="en-US" dirty="0"/>
              <a:t>Applications hosted in the cloud face risks such as vulnerable code, insecure APIs, and poor runtime protections. Since APIs are the backbone of cloud interconnections, their security is particularly critical.</a:t>
            </a:r>
          </a:p>
          <a:p>
            <a:endParaRPr lang="en-US" dirty="0"/>
          </a:p>
          <a:p>
            <a:r>
              <a:rPr lang="en-US" dirty="0"/>
              <a:t>Together, these challenges show that cloud security is not isolated — it spans over data, applications, networks, and infrastructure.”</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4245497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3917213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we respond?</a:t>
            </a:r>
          </a:p>
          <a:p>
            <a:r>
              <a:rPr lang="en-US" dirty="0"/>
              <a:t>The answer is through multi-layered defense strategies.</a:t>
            </a:r>
          </a:p>
          <a:p>
            <a:endParaRPr lang="en-US" dirty="0"/>
          </a:p>
          <a:p>
            <a:r>
              <a:rPr lang="en-US" dirty="0"/>
              <a:t>For identity and access management, techniques like multi-factor authentication, role-based access, and identity federation provide strong user control.</a:t>
            </a:r>
          </a:p>
          <a:p>
            <a:endParaRPr lang="en-US" dirty="0"/>
          </a:p>
          <a:p>
            <a:r>
              <a:rPr lang="en-US" dirty="0"/>
              <a:t>At the data level, we need end-to-end encryption, classification, masking, and reliable backup and recovery strategies.</a:t>
            </a:r>
          </a:p>
          <a:p>
            <a:endParaRPr lang="en-US" dirty="0"/>
          </a:p>
          <a:p>
            <a:r>
              <a:rPr lang="en-US" dirty="0"/>
              <a:t>Network security requires firewalls, intrusion detection systems, VPNs, and segmentation.</a:t>
            </a:r>
          </a:p>
          <a:p>
            <a:endParaRPr lang="en-US" dirty="0"/>
          </a:p>
          <a:p>
            <a:r>
              <a:rPr lang="en-US" dirty="0"/>
              <a:t>Finally, Monitoring and response are critical. This includes continuous monitoring, SIEM tools, and well-prepared incident response procedures.</a:t>
            </a:r>
          </a:p>
          <a:p>
            <a:endParaRPr lang="en-US" dirty="0"/>
          </a:p>
          <a:p>
            <a:r>
              <a:rPr lang="en-US" dirty="0"/>
              <a:t>The main message is this: no single measure can secure the cloud. Only a layered, integrated approach can provide resilience against complex threats.”</a:t>
            </a:r>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3410472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dirty="0"/>
              <a:t>Click icon to add table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7CB92-1ECE-A11D-C211-AB5AF676B862}"/>
              </a:ext>
            </a:extLst>
          </p:cNvPr>
          <p:cNvSpPr>
            <a:spLocks noGrp="1"/>
          </p:cNvSpPr>
          <p:nvPr>
            <p:ph type="dt" sz="half" idx="10"/>
          </p:nvPr>
        </p:nvSpPr>
        <p:spPr/>
        <p:txBody>
          <a:bodyPr/>
          <a:lstStyle/>
          <a:p>
            <a:fld id="{52E5CBF5-B652-4DD2-AC38-7EF6624D48E7}" type="datetimeFigureOut">
              <a:rPr lang="en-GB" smtClean="0"/>
              <a:t>13/10/2025</a:t>
            </a:fld>
            <a:endParaRPr lang="en-GB" dirty="0"/>
          </a:p>
        </p:txBody>
      </p:sp>
      <p:sp>
        <p:nvSpPr>
          <p:cNvPr id="3" name="Footer Placeholder 2">
            <a:extLst>
              <a:ext uri="{FF2B5EF4-FFF2-40B4-BE49-F238E27FC236}">
                <a16:creationId xmlns:a16="http://schemas.microsoft.com/office/drawing/2014/main" id="{49D1B725-5E58-2E4B-6080-2BCAFEA369FC}"/>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F1ADB32C-F70B-4604-B171-3FA96275DD21}"/>
              </a:ext>
            </a:extLst>
          </p:cNvPr>
          <p:cNvSpPr>
            <a:spLocks noGrp="1"/>
          </p:cNvSpPr>
          <p:nvPr>
            <p:ph type="sldNum" sz="quarter" idx="12"/>
          </p:nvPr>
        </p:nvSpPr>
        <p:spPr/>
        <p:txBody>
          <a:bodyPr/>
          <a:lstStyle/>
          <a:p>
            <a:fld id="{F7BC2BDC-CF04-4736-B4E0-089295A12274}" type="slidenum">
              <a:rPr lang="en-GB" smtClean="0"/>
              <a:t>‹#›</a:t>
            </a:fld>
            <a:endParaRPr lang="en-GB" dirty="0"/>
          </a:p>
        </p:txBody>
      </p:sp>
    </p:spTree>
    <p:extLst>
      <p:ext uri="{BB962C8B-B14F-4D97-AF65-F5344CB8AC3E}">
        <p14:creationId xmlns:p14="http://schemas.microsoft.com/office/powerpoint/2010/main" val="568276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7CB92-1ECE-A11D-C211-AB5AF676B862}"/>
              </a:ext>
            </a:extLst>
          </p:cNvPr>
          <p:cNvSpPr>
            <a:spLocks noGrp="1"/>
          </p:cNvSpPr>
          <p:nvPr>
            <p:ph type="dt" sz="half" idx="10"/>
          </p:nvPr>
        </p:nvSpPr>
        <p:spPr/>
        <p:txBody>
          <a:bodyPr/>
          <a:lstStyle/>
          <a:p>
            <a:fld id="{52E5CBF5-B652-4DD2-AC38-7EF6624D48E7}" type="datetimeFigureOut">
              <a:rPr lang="en-GB" smtClean="0"/>
              <a:t>13/10/2025</a:t>
            </a:fld>
            <a:endParaRPr lang="en-GB" dirty="0"/>
          </a:p>
        </p:txBody>
      </p:sp>
      <p:sp>
        <p:nvSpPr>
          <p:cNvPr id="3" name="Footer Placeholder 2">
            <a:extLst>
              <a:ext uri="{FF2B5EF4-FFF2-40B4-BE49-F238E27FC236}">
                <a16:creationId xmlns:a16="http://schemas.microsoft.com/office/drawing/2014/main" id="{49D1B725-5E58-2E4B-6080-2BCAFEA369FC}"/>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F1ADB32C-F70B-4604-B171-3FA96275DD21}"/>
              </a:ext>
            </a:extLst>
          </p:cNvPr>
          <p:cNvSpPr>
            <a:spLocks noGrp="1"/>
          </p:cNvSpPr>
          <p:nvPr>
            <p:ph type="sldNum" sz="quarter" idx="12"/>
          </p:nvPr>
        </p:nvSpPr>
        <p:spPr/>
        <p:txBody>
          <a:bodyPr/>
          <a:lstStyle/>
          <a:p>
            <a:fld id="{F7BC2BDC-CF04-4736-B4E0-089295A12274}" type="slidenum">
              <a:rPr lang="en-GB" smtClean="0"/>
              <a:t>‹#›</a:t>
            </a:fld>
            <a:endParaRPr lang="en-GB" dirty="0"/>
          </a:p>
        </p:txBody>
      </p:sp>
    </p:spTree>
    <p:extLst>
      <p:ext uri="{BB962C8B-B14F-4D97-AF65-F5344CB8AC3E}">
        <p14:creationId xmlns:p14="http://schemas.microsoft.com/office/powerpoint/2010/main" val="3425944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dirty="0"/>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2554553" y="1"/>
            <a:ext cx="1647523" cy="1816099"/>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dirty="0">
                  <a:solidFill>
                    <a:schemeClr val="accent2">
                      <a:lumMod val="50000"/>
                    </a:schemeClr>
                  </a:solidFill>
                </a:rPr>
                <a:t>To insert your own icons*:</a:t>
              </a:r>
            </a:p>
            <a:p>
              <a:endParaRPr lang="en-US" sz="1400" dirty="0">
                <a:solidFill>
                  <a:schemeClr val="accent2">
                    <a:lumMod val="50000"/>
                  </a:schemeClr>
                </a:solidFill>
              </a:endParaRPr>
            </a:p>
            <a:p>
              <a:r>
                <a:rPr lang="en-US" sz="1400" b="1" dirty="0">
                  <a:solidFill>
                    <a:schemeClr val="accent2">
                      <a:lumMod val="50000"/>
                    </a:schemeClr>
                  </a:solidFill>
                </a:rPr>
                <a:t>Insert</a:t>
              </a:r>
              <a:r>
                <a:rPr lang="en-US" sz="1400" dirty="0">
                  <a:solidFill>
                    <a:schemeClr val="accent2">
                      <a:lumMod val="50000"/>
                    </a:schemeClr>
                  </a:solidFill>
                </a:rPr>
                <a:t> &gt;&gt; </a:t>
              </a:r>
              <a:r>
                <a:rPr lang="en-US" sz="1400" b="1" dirty="0">
                  <a:solidFill>
                    <a:schemeClr val="accent2">
                      <a:lumMod val="50000"/>
                    </a:schemeClr>
                  </a:solidFill>
                </a:rPr>
                <a:t>Icons</a:t>
              </a:r>
            </a:p>
            <a:p>
              <a:endParaRPr lang="en-US" sz="1400" dirty="0">
                <a:solidFill>
                  <a:schemeClr val="accent2">
                    <a:lumMod val="50000"/>
                  </a:schemeClr>
                </a:solidFill>
              </a:endParaRPr>
            </a:p>
            <a:p>
              <a:r>
                <a:rPr lang="en-US" sz="1200" i="1" dirty="0">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2888695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dirty="0"/>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dirty="0"/>
              <a:t>Click icon to add picture</a:t>
            </a:r>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dirty="0"/>
              <a:t>Click icon to add picture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3.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 id="2147483712" r:id="rId14"/>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BE157-8B5C-B5D9-301E-48772DC7C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4BD4B4-1347-0878-F88F-CAE16FF85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E04F94-70BA-FC76-8F39-FFA162BA34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5CBF5-B652-4DD2-AC38-7EF6624D48E7}" type="datetimeFigureOut">
              <a:rPr lang="en-GB" smtClean="0"/>
              <a:t>13/10/2025</a:t>
            </a:fld>
            <a:endParaRPr lang="en-GB" dirty="0"/>
          </a:p>
        </p:txBody>
      </p:sp>
      <p:sp>
        <p:nvSpPr>
          <p:cNvPr id="5" name="Footer Placeholder 4">
            <a:extLst>
              <a:ext uri="{FF2B5EF4-FFF2-40B4-BE49-F238E27FC236}">
                <a16:creationId xmlns:a16="http://schemas.microsoft.com/office/drawing/2014/main" id="{1605821F-3034-E7FB-4275-361F583895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AFCF6039-0B70-BE4B-FAD8-473DF1F169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C2BDC-CF04-4736-B4E0-089295A12274}" type="slidenum">
              <a:rPr lang="en-GB" smtClean="0"/>
              <a:t>‹#›</a:t>
            </a:fld>
            <a:endParaRPr lang="en-GB" dirty="0"/>
          </a:p>
        </p:txBody>
      </p:sp>
    </p:spTree>
    <p:extLst>
      <p:ext uri="{BB962C8B-B14F-4D97-AF65-F5344CB8AC3E}">
        <p14:creationId xmlns:p14="http://schemas.microsoft.com/office/powerpoint/2010/main" val="568525113"/>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dirty="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3" tooltip="PresentationGo!"/>
              </a:rPr>
              <a:t>presentationgo.com</a:t>
            </a:r>
            <a:endParaRPr lang="en-US" sz="1100" dirty="0"/>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svg"/><Relationship Id="rId26" Type="http://schemas.openxmlformats.org/officeDocument/2006/relationships/image" Target="../media/image7.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5" Type="http://schemas.openxmlformats.org/officeDocument/2006/relationships/image" Target="../media/image6.png"/><Relationship Id="rId2" Type="http://schemas.openxmlformats.org/officeDocument/2006/relationships/notesSlide" Target="../notesSlides/notesSlide11.xml"/><Relationship Id="rId16" Type="http://schemas.openxmlformats.org/officeDocument/2006/relationships/image" Target="../media/image51.svg"/><Relationship Id="rId20" Type="http://schemas.openxmlformats.org/officeDocument/2006/relationships/image" Target="../media/image55.svg"/><Relationship Id="rId1" Type="http://schemas.openxmlformats.org/officeDocument/2006/relationships/slideLayout" Target="../slideLayouts/slideLayout14.xml"/><Relationship Id="rId6" Type="http://schemas.openxmlformats.org/officeDocument/2006/relationships/image" Target="../media/image41.svg"/><Relationship Id="rId11" Type="http://schemas.openxmlformats.org/officeDocument/2006/relationships/image" Target="../media/image46.png"/><Relationship Id="rId24" Type="http://schemas.openxmlformats.org/officeDocument/2006/relationships/image" Target="../media/image59.sv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svg"/><Relationship Id="rId19" Type="http://schemas.openxmlformats.org/officeDocument/2006/relationships/image" Target="../media/image54.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 Id="rId22" Type="http://schemas.openxmlformats.org/officeDocument/2006/relationships/image" Target="../media/image57.svg"/></Relationships>
</file>

<file path=ppt/slides/_rels/slide1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64.svg"/><Relationship Id="rId11" Type="http://schemas.openxmlformats.org/officeDocument/2006/relationships/image" Target="../media/image6.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6.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6.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72.svg"/><Relationship Id="rId11" Type="http://schemas.openxmlformats.org/officeDocument/2006/relationships/image" Target="../media/image75.png"/><Relationship Id="rId5" Type="http://schemas.openxmlformats.org/officeDocument/2006/relationships/image" Target="../media/image71.png"/><Relationship Id="rId10" Type="http://schemas.openxmlformats.org/officeDocument/2006/relationships/image" Target="../media/image66.svg"/><Relationship Id="rId4" Type="http://schemas.openxmlformats.org/officeDocument/2006/relationships/image" Target="../media/image70.svg"/><Relationship Id="rId9" Type="http://schemas.openxmlformats.org/officeDocument/2006/relationships/image" Target="../media/image65.png"/><Relationship Id="rId1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png"/><Relationship Id="rId3" Type="http://schemas.openxmlformats.org/officeDocument/2006/relationships/image" Target="../media/image77.png"/><Relationship Id="rId7" Type="http://schemas.openxmlformats.org/officeDocument/2006/relationships/image" Target="../media/image75.png"/><Relationship Id="rId12" Type="http://schemas.openxmlformats.org/officeDocument/2006/relationships/image" Target="../media/image74.sv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0.svg"/><Relationship Id="rId11" Type="http://schemas.openxmlformats.org/officeDocument/2006/relationships/image" Target="../media/image73.png"/><Relationship Id="rId5" Type="http://schemas.openxmlformats.org/officeDocument/2006/relationships/image" Target="../media/image69.png"/><Relationship Id="rId10" Type="http://schemas.openxmlformats.org/officeDocument/2006/relationships/image" Target="../media/image72.svg"/><Relationship Id="rId4" Type="http://schemas.openxmlformats.org/officeDocument/2006/relationships/image" Target="../media/image78.svg"/><Relationship Id="rId9" Type="http://schemas.openxmlformats.org/officeDocument/2006/relationships/image" Target="../media/image71.png"/><Relationship Id="rId1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png"/><Relationship Id="rId3" Type="http://schemas.openxmlformats.org/officeDocument/2006/relationships/image" Target="../media/image69.png"/><Relationship Id="rId7" Type="http://schemas.openxmlformats.org/officeDocument/2006/relationships/image" Target="../media/image75.png"/><Relationship Id="rId12" Type="http://schemas.openxmlformats.org/officeDocument/2006/relationships/image" Target="../media/image72.sv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74.svg"/><Relationship Id="rId11" Type="http://schemas.openxmlformats.org/officeDocument/2006/relationships/image" Target="../media/image71.png"/><Relationship Id="rId5" Type="http://schemas.openxmlformats.org/officeDocument/2006/relationships/image" Target="../media/image73.png"/><Relationship Id="rId10" Type="http://schemas.openxmlformats.org/officeDocument/2006/relationships/image" Target="../media/image68.svg"/><Relationship Id="rId4" Type="http://schemas.openxmlformats.org/officeDocument/2006/relationships/image" Target="../media/image70.svg"/><Relationship Id="rId9" Type="http://schemas.openxmlformats.org/officeDocument/2006/relationships/image" Target="../media/image67.png"/><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6.png"/><Relationship Id="rId3" Type="http://schemas.openxmlformats.org/officeDocument/2006/relationships/image" Target="../media/image73.png"/><Relationship Id="rId7" Type="http://schemas.openxmlformats.org/officeDocument/2006/relationships/image" Target="../media/image71.png"/><Relationship Id="rId12" Type="http://schemas.openxmlformats.org/officeDocument/2006/relationships/image" Target="../media/image70.sv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76.svg"/><Relationship Id="rId11" Type="http://schemas.openxmlformats.org/officeDocument/2006/relationships/image" Target="../media/image69.png"/><Relationship Id="rId5" Type="http://schemas.openxmlformats.org/officeDocument/2006/relationships/image" Target="../media/image75.png"/><Relationship Id="rId10" Type="http://schemas.openxmlformats.org/officeDocument/2006/relationships/image" Target="../media/image62.svg"/><Relationship Id="rId4" Type="http://schemas.openxmlformats.org/officeDocument/2006/relationships/image" Target="../media/image74.svg"/><Relationship Id="rId9" Type="http://schemas.openxmlformats.org/officeDocument/2006/relationships/image" Target="../media/image61.png"/><Relationship Id="rId1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7.png"/><Relationship Id="rId4" Type="http://schemas.openxmlformats.org/officeDocument/2006/relationships/image" Target="../media/image81.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6.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2.svg"/><Relationship Id="rId11" Type="http://schemas.openxmlformats.org/officeDocument/2006/relationships/image" Target="../media/image6.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7.png"/><Relationship Id="rId4" Type="http://schemas.openxmlformats.org/officeDocument/2006/relationships/image" Target="../media/image18.sv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svg"/><Relationship Id="rId11" Type="http://schemas.openxmlformats.org/officeDocument/2006/relationships/image" Target="../media/image6.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4.png"/><Relationship Id="rId7" Type="http://schemas.openxmlformats.org/officeDocument/2006/relationships/image" Target="../media/image35.png"/><Relationship Id="rId12"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4.svg"/><Relationship Id="rId11" Type="http://schemas.openxmlformats.org/officeDocument/2006/relationships/image" Target="../media/image6.png"/><Relationship Id="rId5" Type="http://schemas.openxmlformats.org/officeDocument/2006/relationships/image" Target="../media/image33.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889233" y="216818"/>
            <a:ext cx="10779774" cy="1358909"/>
          </a:xfrm>
        </p:spPr>
        <p:txBody>
          <a:bodyPr/>
          <a:lstStyle/>
          <a:p>
            <a:pPr algn="ctr">
              <a:lnSpc>
                <a:spcPct val="150000"/>
              </a:lnSpc>
            </a:pPr>
            <a:r>
              <a:rPr lang="en-US" sz="3000" dirty="0"/>
              <a:t>Navigating the Cybersecurity Landscape in Cloud Computing: Challenges, Strategies, and Future Directions</a:t>
            </a:r>
          </a:p>
        </p:txBody>
      </p:sp>
      <p:sp>
        <p:nvSpPr>
          <p:cNvPr id="3" name="Title 1">
            <a:extLst>
              <a:ext uri="{FF2B5EF4-FFF2-40B4-BE49-F238E27FC236}">
                <a16:creationId xmlns:a16="http://schemas.microsoft.com/office/drawing/2014/main" id="{413E5D6C-39D8-C6BD-45C6-F1949D479B09}"/>
              </a:ext>
            </a:extLst>
          </p:cNvPr>
          <p:cNvSpPr txBox="1">
            <a:spLocks/>
          </p:cNvSpPr>
          <p:nvPr/>
        </p:nvSpPr>
        <p:spPr>
          <a:xfrm>
            <a:off x="2957359" y="2464869"/>
            <a:ext cx="2568437" cy="89607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US" sz="1800" dirty="0"/>
              <a:t>Milad Akbari </a:t>
            </a:r>
          </a:p>
          <a:p>
            <a:pPr algn="ctr">
              <a:lnSpc>
                <a:spcPct val="150000"/>
              </a:lnSpc>
            </a:pPr>
            <a:r>
              <a:rPr lang="en-US" sz="1400" i="1" dirty="0"/>
              <a:t>DITEN – University of Genoa </a:t>
            </a:r>
          </a:p>
          <a:p>
            <a:pPr algn="ctr">
              <a:lnSpc>
                <a:spcPct val="150000"/>
              </a:lnSpc>
            </a:pPr>
            <a:r>
              <a:rPr lang="en-US" sz="1400" i="1" dirty="0"/>
              <a:t>milad.akbari@edu.unige.it</a:t>
            </a:r>
            <a:endParaRPr lang="en-US" sz="1000" b="0" i="1" dirty="0"/>
          </a:p>
        </p:txBody>
      </p:sp>
      <p:pic>
        <p:nvPicPr>
          <p:cNvPr id="5" name="Picture 4" descr="A black and white text&#10;&#10;Description automatically generated">
            <a:extLst>
              <a:ext uri="{FF2B5EF4-FFF2-40B4-BE49-F238E27FC236}">
                <a16:creationId xmlns:a16="http://schemas.microsoft.com/office/drawing/2014/main" id="{91D95E6F-EBA9-173C-6C4A-5F10323744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43090" y="5337772"/>
            <a:ext cx="2463657" cy="623955"/>
          </a:xfrm>
          <a:prstGeom prst="rect">
            <a:avLst/>
          </a:prstGeom>
        </p:spPr>
      </p:pic>
      <p:pic>
        <p:nvPicPr>
          <p:cNvPr id="9" name="Picture 8">
            <a:extLst>
              <a:ext uri="{FF2B5EF4-FFF2-40B4-BE49-F238E27FC236}">
                <a16:creationId xmlns:a16="http://schemas.microsoft.com/office/drawing/2014/main" id="{4C3EA811-81C3-A2F8-2331-ED4DA69AB64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518827" y="5337771"/>
            <a:ext cx="1027020" cy="623955"/>
          </a:xfrm>
          <a:prstGeom prst="rect">
            <a:avLst/>
          </a:prstGeom>
        </p:spPr>
      </p:pic>
      <p:sp>
        <p:nvSpPr>
          <p:cNvPr id="4" name="Title 1">
            <a:extLst>
              <a:ext uri="{FF2B5EF4-FFF2-40B4-BE49-F238E27FC236}">
                <a16:creationId xmlns:a16="http://schemas.microsoft.com/office/drawing/2014/main" id="{3E98850F-3FF4-DFCF-E39F-70B7E0603A96}"/>
              </a:ext>
            </a:extLst>
          </p:cNvPr>
          <p:cNvSpPr txBox="1">
            <a:spLocks/>
          </p:cNvSpPr>
          <p:nvPr/>
        </p:nvSpPr>
        <p:spPr>
          <a:xfrm>
            <a:off x="6078951" y="2466086"/>
            <a:ext cx="2568437" cy="12139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US" sz="1800" dirty="0"/>
              <a:t>Roberto Bruschi </a:t>
            </a:r>
          </a:p>
          <a:p>
            <a:pPr algn="ctr">
              <a:lnSpc>
                <a:spcPct val="150000"/>
              </a:lnSpc>
            </a:pPr>
            <a:r>
              <a:rPr lang="en-US" sz="1400" i="1" dirty="0"/>
              <a:t>DITEN – University of Genoa </a:t>
            </a:r>
          </a:p>
          <a:p>
            <a:pPr algn="ctr">
              <a:lnSpc>
                <a:spcPct val="150000"/>
              </a:lnSpc>
            </a:pPr>
            <a:r>
              <a:rPr lang="en-US" sz="1400" i="1" dirty="0"/>
              <a:t>CNIT – S2N National Lab </a:t>
            </a:r>
          </a:p>
          <a:p>
            <a:pPr algn="ctr">
              <a:lnSpc>
                <a:spcPct val="150000"/>
              </a:lnSpc>
            </a:pPr>
            <a:r>
              <a:rPr lang="en-US" sz="1400" i="1" dirty="0"/>
              <a:t>roberto.bruschi@unige.it </a:t>
            </a:r>
            <a:endParaRPr lang="en-US" sz="800" b="0" i="1" dirty="0"/>
          </a:p>
        </p:txBody>
      </p:sp>
      <p:sp>
        <p:nvSpPr>
          <p:cNvPr id="8" name="Title 1">
            <a:extLst>
              <a:ext uri="{FF2B5EF4-FFF2-40B4-BE49-F238E27FC236}">
                <a16:creationId xmlns:a16="http://schemas.microsoft.com/office/drawing/2014/main" id="{1505421A-FA5C-2E7A-91A3-8CAA4645D22C}"/>
              </a:ext>
            </a:extLst>
          </p:cNvPr>
          <p:cNvSpPr txBox="1">
            <a:spLocks/>
          </p:cNvSpPr>
          <p:nvPr/>
        </p:nvSpPr>
        <p:spPr>
          <a:xfrm>
            <a:off x="9200543" y="2464869"/>
            <a:ext cx="2568437" cy="12139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US" sz="1800" dirty="0">
                <a:solidFill>
                  <a:srgbClr val="5D7D40"/>
                </a:solidFill>
              </a:rPr>
              <a:t>Alessandro Carrega </a:t>
            </a:r>
            <a:r>
              <a:rPr lang="en-US" sz="1400" i="1" dirty="0"/>
              <a:t>DITEN – University of Genoa </a:t>
            </a:r>
          </a:p>
          <a:p>
            <a:pPr algn="ctr">
              <a:lnSpc>
                <a:spcPct val="150000"/>
              </a:lnSpc>
            </a:pPr>
            <a:r>
              <a:rPr lang="en-US" sz="1400" i="1" dirty="0"/>
              <a:t>CNIT – S2N National Lab </a:t>
            </a:r>
          </a:p>
          <a:p>
            <a:pPr algn="ctr">
              <a:lnSpc>
                <a:spcPct val="150000"/>
              </a:lnSpc>
            </a:pPr>
            <a:r>
              <a:rPr lang="en-US" sz="1400" i="1" dirty="0"/>
              <a:t>alessandro.carrega@unige.it </a:t>
            </a:r>
            <a:endParaRPr lang="en-US" sz="800" b="0" i="1" dirty="0"/>
          </a:p>
        </p:txBody>
      </p:sp>
      <p:pic>
        <p:nvPicPr>
          <p:cNvPr id="6" name="Picture 5" descr="A blue text on a black background&#10;&#10;Description automatically generated">
            <a:extLst>
              <a:ext uri="{FF2B5EF4-FFF2-40B4-BE49-F238E27FC236}">
                <a16:creationId xmlns:a16="http://schemas.microsoft.com/office/drawing/2014/main" id="{C0771F94-3A49-6866-ABD2-A779B3949546}"/>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110923" y="5235081"/>
            <a:ext cx="2003728" cy="726645"/>
          </a:xfrm>
          <a:prstGeom prst="rect">
            <a:avLst/>
          </a:prstGeom>
        </p:spPr>
      </p:pic>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44AB41-E2C7-07E7-EFD7-AC347F8757B7}"/>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One glowing light bulb among other light bulbs">
            <a:extLst>
              <a:ext uri="{FF2B5EF4-FFF2-40B4-BE49-F238E27FC236}">
                <a16:creationId xmlns:a16="http://schemas.microsoft.com/office/drawing/2014/main" id="{92340DAC-565F-1C9B-060F-03A2C9FC5E95}"/>
              </a:ext>
            </a:extLst>
          </p:cNvPr>
          <p:cNvPicPr>
            <a:picLocks noChangeAspect="1"/>
          </p:cNvPicPr>
          <p:nvPr/>
        </p:nvPicPr>
        <p:blipFill>
          <a:blip r:embed="rId3">
            <a:grayscl/>
            <a:extLst>
              <a:ext uri="{28A0092B-C50C-407E-A947-70E740481C1C}">
                <a14:useLocalDpi xmlns:a14="http://schemas.microsoft.com/office/drawing/2010/main"/>
              </a:ext>
            </a:extLst>
          </a:blip>
          <a:srcRect/>
          <a:stretch/>
        </p:blipFill>
        <p:spPr>
          <a:xfrm flipH="1">
            <a:off x="-2555" y="5"/>
            <a:ext cx="12191014" cy="6858000"/>
          </a:xfrm>
          <a:prstGeom prst="rect">
            <a:avLst/>
          </a:prstGeom>
        </p:spPr>
      </p:pic>
      <p:sp>
        <p:nvSpPr>
          <p:cNvPr id="26" name="Rectangle 2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1F26179-0899-F9A6-7721-529DAE370536}"/>
              </a:ext>
            </a:extLst>
          </p:cNvPr>
          <p:cNvSpPr>
            <a:spLocks noGrp="1"/>
          </p:cNvSpPr>
          <p:nvPr>
            <p:ph type="title" idx="4294967295"/>
          </p:nvPr>
        </p:nvSpPr>
        <p:spPr>
          <a:xfrm>
            <a:off x="-5603" y="3192780"/>
            <a:ext cx="8235203" cy="792480"/>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b="1" dirty="0">
                <a:solidFill>
                  <a:srgbClr val="FFFFFF"/>
                </a:solidFill>
                <a:latin typeface="Franklin Gothic Demi" panose="020B0703020102020204" pitchFamily="34" charset="0"/>
              </a:rPr>
              <a:t>Emerging Technologies &amp; Solutions</a:t>
            </a:r>
          </a:p>
        </p:txBody>
      </p:sp>
      <p:pic>
        <p:nvPicPr>
          <p:cNvPr id="2" name="Picture 1" descr="A blue text on a black background&#10;&#10;Description automatically generated">
            <a:extLst>
              <a:ext uri="{FF2B5EF4-FFF2-40B4-BE49-F238E27FC236}">
                <a16:creationId xmlns:a16="http://schemas.microsoft.com/office/drawing/2014/main" id="{EA880A0D-B77B-810F-217A-42AEB7580D5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0513489" y="6404864"/>
            <a:ext cx="974521" cy="353406"/>
          </a:xfrm>
          <a:prstGeom prst="rect">
            <a:avLst/>
          </a:prstGeom>
        </p:spPr>
      </p:pic>
      <p:pic>
        <p:nvPicPr>
          <p:cNvPr id="4" name="Picture 3">
            <a:extLst>
              <a:ext uri="{FF2B5EF4-FFF2-40B4-BE49-F238E27FC236}">
                <a16:creationId xmlns:a16="http://schemas.microsoft.com/office/drawing/2014/main" id="{A54B50FE-BD2F-7F2B-F6B6-08F6604A2F85}"/>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1627104" y="6468678"/>
            <a:ext cx="476664" cy="289592"/>
          </a:xfrm>
          <a:prstGeom prst="rect">
            <a:avLst/>
          </a:prstGeom>
        </p:spPr>
      </p:pic>
    </p:spTree>
    <p:extLst>
      <p:ext uri="{BB962C8B-B14F-4D97-AF65-F5344CB8AC3E}">
        <p14:creationId xmlns:p14="http://schemas.microsoft.com/office/powerpoint/2010/main" val="16857438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69E1A-DC7C-512F-9342-19DD5D47830A}"/>
            </a:ext>
          </a:extLst>
        </p:cNvPr>
        <p:cNvGrpSpPr/>
        <p:nvPr/>
      </p:nvGrpSpPr>
      <p:grpSpPr>
        <a:xfrm>
          <a:off x="0" y="0"/>
          <a:ext cx="0" cy="0"/>
          <a:chOff x="0" y="0"/>
          <a:chExt cx="0" cy="0"/>
        </a:xfrm>
      </p:grpSpPr>
      <p:sp>
        <p:nvSpPr>
          <p:cNvPr id="54" name="Title 1">
            <a:extLst>
              <a:ext uri="{FF2B5EF4-FFF2-40B4-BE49-F238E27FC236}">
                <a16:creationId xmlns:a16="http://schemas.microsoft.com/office/drawing/2014/main" id="{21D8BCF4-4A11-5B8A-F6B0-789C606AF81A}"/>
              </a:ext>
            </a:extLst>
          </p:cNvPr>
          <p:cNvSpPr txBox="1">
            <a:spLocks/>
          </p:cNvSpPr>
          <p:nvPr/>
        </p:nvSpPr>
        <p:spPr>
          <a:xfrm>
            <a:off x="549910" y="323148"/>
            <a:ext cx="7892373" cy="570793"/>
          </a:xfrm>
          <a:prstGeom prst="rect">
            <a:avLst/>
          </a:prstGeom>
        </p:spPr>
        <p:txBody>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Emerging Technologies &amp; AI Integration</a:t>
            </a:r>
          </a:p>
        </p:txBody>
      </p:sp>
      <p:grpSp>
        <p:nvGrpSpPr>
          <p:cNvPr id="3" name="Group 2">
            <a:extLst>
              <a:ext uri="{FF2B5EF4-FFF2-40B4-BE49-F238E27FC236}">
                <a16:creationId xmlns:a16="http://schemas.microsoft.com/office/drawing/2014/main" id="{A85E7216-7A29-92B9-E4B0-A1A8CE9642BB}"/>
              </a:ext>
            </a:extLst>
          </p:cNvPr>
          <p:cNvGrpSpPr/>
          <p:nvPr/>
        </p:nvGrpSpPr>
        <p:grpSpPr>
          <a:xfrm>
            <a:off x="6718187" y="733895"/>
            <a:ext cx="5246596" cy="5692787"/>
            <a:chOff x="5821374" y="516852"/>
            <a:chExt cx="5013325" cy="5439678"/>
          </a:xfrm>
        </p:grpSpPr>
        <p:sp>
          <p:nvSpPr>
            <p:cNvPr id="4" name="Circle">
              <a:extLst>
                <a:ext uri="{FF2B5EF4-FFF2-40B4-BE49-F238E27FC236}">
                  <a16:creationId xmlns:a16="http://schemas.microsoft.com/office/drawing/2014/main" id="{6F926DCA-DEC8-29D6-CCE3-424B08D49064}"/>
                </a:ext>
              </a:extLst>
            </p:cNvPr>
            <p:cNvSpPr/>
            <p:nvPr/>
          </p:nvSpPr>
          <p:spPr>
            <a:xfrm>
              <a:off x="8041351" y="1325453"/>
              <a:ext cx="999725" cy="999725"/>
            </a:xfrm>
            <a:prstGeom prst="ellipse">
              <a:avLst/>
            </a:prstGeom>
            <a:solidFill>
              <a:srgbClr val="4495A2"/>
            </a:solidFill>
            <a:ln w="12700">
              <a:miter lim="400000"/>
            </a:ln>
          </p:spPr>
          <p:txBody>
            <a:bodyPr lIns="38100" tIns="38100" rIns="38100" bIns="38100" anchor="ctr"/>
            <a:lstStyle/>
            <a:p>
              <a:pPr algn="ctr">
                <a:defRPr sz="3000">
                  <a:solidFill>
                    <a:srgbClr val="FFFFFF"/>
                  </a:solidFill>
                </a:defRPr>
              </a:pPr>
              <a:endParaRPr sz="3600" dirty="0">
                <a:solidFill>
                  <a:schemeClr val="bg1"/>
                </a:solidFill>
              </a:endParaRPr>
            </a:p>
          </p:txBody>
        </p:sp>
        <p:sp>
          <p:nvSpPr>
            <p:cNvPr id="5" name="Circle">
              <a:extLst>
                <a:ext uri="{FF2B5EF4-FFF2-40B4-BE49-F238E27FC236}">
                  <a16:creationId xmlns:a16="http://schemas.microsoft.com/office/drawing/2014/main" id="{6A98D371-ECC6-CBAC-0E98-39D2A43B8C2A}"/>
                </a:ext>
              </a:extLst>
            </p:cNvPr>
            <p:cNvSpPr/>
            <p:nvPr/>
          </p:nvSpPr>
          <p:spPr>
            <a:xfrm>
              <a:off x="8835250" y="2722127"/>
              <a:ext cx="999725" cy="999725"/>
            </a:xfrm>
            <a:prstGeom prst="ellipse">
              <a:avLst/>
            </a:prstGeom>
            <a:solidFill>
              <a:srgbClr val="F9D448"/>
            </a:solidFill>
            <a:ln w="12700">
              <a:miter lim="400000"/>
            </a:ln>
          </p:spPr>
          <p:txBody>
            <a:bodyPr lIns="38100" tIns="38100" rIns="38100" bIns="38100" anchor="ctr"/>
            <a:lstStyle/>
            <a:p>
              <a:pPr algn="ctr"/>
              <a:endParaRPr lang="fr-FR" sz="3200" b="1" dirty="0">
                <a:solidFill>
                  <a:schemeClr val="bg1"/>
                </a:solidFill>
              </a:endParaRPr>
            </a:p>
          </p:txBody>
        </p:sp>
        <p:sp>
          <p:nvSpPr>
            <p:cNvPr id="6" name="Circle">
              <a:extLst>
                <a:ext uri="{FF2B5EF4-FFF2-40B4-BE49-F238E27FC236}">
                  <a16:creationId xmlns:a16="http://schemas.microsoft.com/office/drawing/2014/main" id="{A9850F63-96A5-94DB-ADB5-608B504D771B}"/>
                </a:ext>
              </a:extLst>
            </p:cNvPr>
            <p:cNvSpPr/>
            <p:nvPr/>
          </p:nvSpPr>
          <p:spPr>
            <a:xfrm>
              <a:off x="8188369" y="3163182"/>
              <a:ext cx="558670" cy="558670"/>
            </a:xfrm>
            <a:prstGeom prst="ellipse">
              <a:avLst/>
            </a:prstGeom>
            <a:solidFill>
              <a:srgbClr val="ED7D31"/>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7" name="Circle">
              <a:extLst>
                <a:ext uri="{FF2B5EF4-FFF2-40B4-BE49-F238E27FC236}">
                  <a16:creationId xmlns:a16="http://schemas.microsoft.com/office/drawing/2014/main" id="{832C0D09-DC70-4E4D-F7A9-080CECB48810}"/>
                </a:ext>
              </a:extLst>
            </p:cNvPr>
            <p:cNvSpPr/>
            <p:nvPr/>
          </p:nvSpPr>
          <p:spPr>
            <a:xfrm>
              <a:off x="7556190" y="2104650"/>
              <a:ext cx="558670" cy="558670"/>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8" name="Circle">
              <a:extLst>
                <a:ext uri="{FF2B5EF4-FFF2-40B4-BE49-F238E27FC236}">
                  <a16:creationId xmlns:a16="http://schemas.microsoft.com/office/drawing/2014/main" id="{BC58A8E3-FD49-395B-8AED-C8F1FC31ECBC}"/>
                </a:ext>
              </a:extLst>
            </p:cNvPr>
            <p:cNvSpPr/>
            <p:nvPr/>
          </p:nvSpPr>
          <p:spPr>
            <a:xfrm>
              <a:off x="8555915" y="3721851"/>
              <a:ext cx="558670" cy="558670"/>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9" name="Circle">
              <a:extLst>
                <a:ext uri="{FF2B5EF4-FFF2-40B4-BE49-F238E27FC236}">
                  <a16:creationId xmlns:a16="http://schemas.microsoft.com/office/drawing/2014/main" id="{B6CD8E1B-6614-AFC7-BF19-B9633C563ACF}"/>
                </a:ext>
              </a:extLst>
            </p:cNvPr>
            <p:cNvSpPr/>
            <p:nvPr/>
          </p:nvSpPr>
          <p:spPr>
            <a:xfrm>
              <a:off x="6438851" y="5339053"/>
              <a:ext cx="558670" cy="558670"/>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12" name="Circle">
              <a:extLst>
                <a:ext uri="{FF2B5EF4-FFF2-40B4-BE49-F238E27FC236}">
                  <a16:creationId xmlns:a16="http://schemas.microsoft.com/office/drawing/2014/main" id="{D99BB3CD-1A5D-F168-3EF8-6642C9CDD2A4}"/>
                </a:ext>
              </a:extLst>
            </p:cNvPr>
            <p:cNvSpPr/>
            <p:nvPr/>
          </p:nvSpPr>
          <p:spPr>
            <a:xfrm>
              <a:off x="7835525" y="4839191"/>
              <a:ext cx="558670" cy="558670"/>
            </a:xfrm>
            <a:prstGeom prst="ellipse">
              <a:avLst/>
            </a:prstGeom>
            <a:solidFill>
              <a:srgbClr val="ED7D31"/>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31" name="Circle">
              <a:extLst>
                <a:ext uri="{FF2B5EF4-FFF2-40B4-BE49-F238E27FC236}">
                  <a16:creationId xmlns:a16="http://schemas.microsoft.com/office/drawing/2014/main" id="{C3D6C869-161D-DD08-5532-58C084FEE61C}"/>
                </a:ext>
              </a:extLst>
            </p:cNvPr>
            <p:cNvSpPr/>
            <p:nvPr/>
          </p:nvSpPr>
          <p:spPr>
            <a:xfrm>
              <a:off x="9820273" y="2442792"/>
              <a:ext cx="558670" cy="558670"/>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32" name="Circle">
              <a:extLst>
                <a:ext uri="{FF2B5EF4-FFF2-40B4-BE49-F238E27FC236}">
                  <a16:creationId xmlns:a16="http://schemas.microsoft.com/office/drawing/2014/main" id="{4EAE2F58-9C13-A0CD-1FEE-B6D0A3C3F90B}"/>
                </a:ext>
              </a:extLst>
            </p:cNvPr>
            <p:cNvSpPr/>
            <p:nvPr/>
          </p:nvSpPr>
          <p:spPr>
            <a:xfrm>
              <a:off x="10467153" y="2633916"/>
              <a:ext cx="367546" cy="367546"/>
            </a:xfrm>
            <a:prstGeom prst="ellipse">
              <a:avLst/>
            </a:prstGeom>
            <a:solidFill>
              <a:srgbClr val="ED7D31"/>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33" name="Circle">
              <a:extLst>
                <a:ext uri="{FF2B5EF4-FFF2-40B4-BE49-F238E27FC236}">
                  <a16:creationId xmlns:a16="http://schemas.microsoft.com/office/drawing/2014/main" id="{D76FCC10-8DF4-533D-18D0-A1953E0C411A}"/>
                </a:ext>
              </a:extLst>
            </p:cNvPr>
            <p:cNvSpPr/>
            <p:nvPr/>
          </p:nvSpPr>
          <p:spPr>
            <a:xfrm>
              <a:off x="8864653" y="2266370"/>
              <a:ext cx="438112" cy="438112"/>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34" name="Circle">
              <a:extLst>
                <a:ext uri="{FF2B5EF4-FFF2-40B4-BE49-F238E27FC236}">
                  <a16:creationId xmlns:a16="http://schemas.microsoft.com/office/drawing/2014/main" id="{4D966EF9-A8C0-616A-FA00-037B0D9824FB}"/>
                </a:ext>
              </a:extLst>
            </p:cNvPr>
            <p:cNvSpPr/>
            <p:nvPr/>
          </p:nvSpPr>
          <p:spPr>
            <a:xfrm>
              <a:off x="6968117" y="5074420"/>
              <a:ext cx="438112" cy="438112"/>
            </a:xfrm>
            <a:prstGeom prst="ellipse">
              <a:avLst/>
            </a:prstGeom>
            <a:solidFill>
              <a:srgbClr val="ED7D31"/>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35" name="Circle">
              <a:extLst>
                <a:ext uri="{FF2B5EF4-FFF2-40B4-BE49-F238E27FC236}">
                  <a16:creationId xmlns:a16="http://schemas.microsoft.com/office/drawing/2014/main" id="{297F5D7D-9324-3EE7-F15B-85303C5F3D3A}"/>
                </a:ext>
              </a:extLst>
            </p:cNvPr>
            <p:cNvSpPr/>
            <p:nvPr/>
          </p:nvSpPr>
          <p:spPr>
            <a:xfrm>
              <a:off x="7218048" y="2604512"/>
              <a:ext cx="438112" cy="438112"/>
            </a:xfrm>
            <a:prstGeom prst="ellipse">
              <a:avLst/>
            </a:prstGeom>
            <a:solidFill>
              <a:srgbClr val="ED7D31"/>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36" name="Circle">
              <a:extLst>
                <a:ext uri="{FF2B5EF4-FFF2-40B4-BE49-F238E27FC236}">
                  <a16:creationId xmlns:a16="http://schemas.microsoft.com/office/drawing/2014/main" id="{5FBF81B0-C43C-479A-3240-47DF33A9B6FB}"/>
                </a:ext>
              </a:extLst>
            </p:cNvPr>
            <p:cNvSpPr/>
            <p:nvPr/>
          </p:nvSpPr>
          <p:spPr>
            <a:xfrm>
              <a:off x="7791420" y="2722127"/>
              <a:ext cx="279335" cy="279335"/>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37" name="Circle">
              <a:extLst>
                <a:ext uri="{FF2B5EF4-FFF2-40B4-BE49-F238E27FC236}">
                  <a16:creationId xmlns:a16="http://schemas.microsoft.com/office/drawing/2014/main" id="{2EC02B00-DDA8-A75D-C7B3-3820F418EC48}"/>
                </a:ext>
              </a:extLst>
            </p:cNvPr>
            <p:cNvSpPr/>
            <p:nvPr/>
          </p:nvSpPr>
          <p:spPr>
            <a:xfrm>
              <a:off x="7085732" y="5574282"/>
              <a:ext cx="279335" cy="279335"/>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38" name="Circle">
              <a:extLst>
                <a:ext uri="{FF2B5EF4-FFF2-40B4-BE49-F238E27FC236}">
                  <a16:creationId xmlns:a16="http://schemas.microsoft.com/office/drawing/2014/main" id="{1CB0FC5F-D09C-2047-31C8-23497D88870D}"/>
                </a:ext>
              </a:extLst>
            </p:cNvPr>
            <p:cNvSpPr/>
            <p:nvPr/>
          </p:nvSpPr>
          <p:spPr>
            <a:xfrm>
              <a:off x="5821374" y="5647792"/>
              <a:ext cx="279335" cy="279335"/>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39" name="Circle">
              <a:extLst>
                <a:ext uri="{FF2B5EF4-FFF2-40B4-BE49-F238E27FC236}">
                  <a16:creationId xmlns:a16="http://schemas.microsoft.com/office/drawing/2014/main" id="{3A8BCDD2-745A-7534-99F8-78440A38909E}"/>
                </a:ext>
              </a:extLst>
            </p:cNvPr>
            <p:cNvSpPr/>
            <p:nvPr/>
          </p:nvSpPr>
          <p:spPr>
            <a:xfrm>
              <a:off x="6144814" y="5486071"/>
              <a:ext cx="244053" cy="244053"/>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40" name="Circle">
              <a:extLst>
                <a:ext uri="{FF2B5EF4-FFF2-40B4-BE49-F238E27FC236}">
                  <a16:creationId xmlns:a16="http://schemas.microsoft.com/office/drawing/2014/main" id="{25567655-C626-C42D-0E27-F92EEAFC9813}"/>
                </a:ext>
              </a:extLst>
            </p:cNvPr>
            <p:cNvSpPr/>
            <p:nvPr/>
          </p:nvSpPr>
          <p:spPr>
            <a:xfrm>
              <a:off x="6262429" y="5780108"/>
              <a:ext cx="176422" cy="176422"/>
            </a:xfrm>
            <a:prstGeom prst="ellipse">
              <a:avLst/>
            </a:prstGeom>
            <a:solidFill>
              <a:srgbClr val="ED7D31"/>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41" name="Circle">
              <a:extLst>
                <a:ext uri="{FF2B5EF4-FFF2-40B4-BE49-F238E27FC236}">
                  <a16:creationId xmlns:a16="http://schemas.microsoft.com/office/drawing/2014/main" id="{36C0D340-5A4F-07A1-EB45-90C7DA5FE9EE}"/>
                </a:ext>
              </a:extLst>
            </p:cNvPr>
            <p:cNvSpPr/>
            <p:nvPr/>
          </p:nvSpPr>
          <p:spPr>
            <a:xfrm>
              <a:off x="9114585" y="4192310"/>
              <a:ext cx="176422" cy="176422"/>
            </a:xfrm>
            <a:prstGeom prst="ellipse">
              <a:avLst/>
            </a:prstGeom>
            <a:solidFill>
              <a:srgbClr val="ED7D31"/>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42" name="Circle">
              <a:extLst>
                <a:ext uri="{FF2B5EF4-FFF2-40B4-BE49-F238E27FC236}">
                  <a16:creationId xmlns:a16="http://schemas.microsoft.com/office/drawing/2014/main" id="{BD034EE7-4184-1414-6EC2-C9819E8CA3CF}"/>
                </a:ext>
              </a:extLst>
            </p:cNvPr>
            <p:cNvSpPr/>
            <p:nvPr/>
          </p:nvSpPr>
          <p:spPr>
            <a:xfrm>
              <a:off x="9893782" y="3045567"/>
              <a:ext cx="176422" cy="176422"/>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43" name="Circle">
              <a:extLst>
                <a:ext uri="{FF2B5EF4-FFF2-40B4-BE49-F238E27FC236}">
                  <a16:creationId xmlns:a16="http://schemas.microsoft.com/office/drawing/2014/main" id="{8DA82820-4D54-DF90-165C-5577FCD400F2}"/>
                </a:ext>
              </a:extLst>
            </p:cNvPr>
            <p:cNvSpPr/>
            <p:nvPr/>
          </p:nvSpPr>
          <p:spPr>
            <a:xfrm>
              <a:off x="8041351" y="3001462"/>
              <a:ext cx="176422" cy="176422"/>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44" name="Circle">
              <a:extLst>
                <a:ext uri="{FF2B5EF4-FFF2-40B4-BE49-F238E27FC236}">
                  <a16:creationId xmlns:a16="http://schemas.microsoft.com/office/drawing/2014/main" id="{42828C3C-14B5-8B84-4BC4-D1B15E110734}"/>
                </a:ext>
              </a:extLst>
            </p:cNvPr>
            <p:cNvSpPr/>
            <p:nvPr/>
          </p:nvSpPr>
          <p:spPr>
            <a:xfrm>
              <a:off x="7835525" y="1884122"/>
              <a:ext cx="176422" cy="176422"/>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45" name="Circle">
              <a:extLst>
                <a:ext uri="{FF2B5EF4-FFF2-40B4-BE49-F238E27FC236}">
                  <a16:creationId xmlns:a16="http://schemas.microsoft.com/office/drawing/2014/main" id="{DD957C05-13BC-1E97-D628-180E2F0A0571}"/>
                </a:ext>
              </a:extLst>
            </p:cNvPr>
            <p:cNvSpPr/>
            <p:nvPr/>
          </p:nvSpPr>
          <p:spPr>
            <a:xfrm>
              <a:off x="10393644" y="2325177"/>
              <a:ext cx="244053" cy="244053"/>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46" name="Circle">
              <a:extLst>
                <a:ext uri="{FF2B5EF4-FFF2-40B4-BE49-F238E27FC236}">
                  <a16:creationId xmlns:a16="http://schemas.microsoft.com/office/drawing/2014/main" id="{418B0010-CA67-20D9-483D-677B7983B849}"/>
                </a:ext>
              </a:extLst>
            </p:cNvPr>
            <p:cNvSpPr/>
            <p:nvPr/>
          </p:nvSpPr>
          <p:spPr>
            <a:xfrm>
              <a:off x="9923185" y="1678297"/>
              <a:ext cx="244053" cy="244053"/>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47" name="Circle">
              <a:extLst>
                <a:ext uri="{FF2B5EF4-FFF2-40B4-BE49-F238E27FC236}">
                  <a16:creationId xmlns:a16="http://schemas.microsoft.com/office/drawing/2014/main" id="{F8F0383B-4217-180D-E288-7FC58540D754}"/>
                </a:ext>
              </a:extLst>
            </p:cNvPr>
            <p:cNvSpPr/>
            <p:nvPr/>
          </p:nvSpPr>
          <p:spPr>
            <a:xfrm>
              <a:off x="8497108" y="972609"/>
              <a:ext cx="302860" cy="302860"/>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48" name="Circle">
              <a:extLst>
                <a:ext uri="{FF2B5EF4-FFF2-40B4-BE49-F238E27FC236}">
                  <a16:creationId xmlns:a16="http://schemas.microsoft.com/office/drawing/2014/main" id="{48521F39-8F39-5F98-1B31-376DE5755BE4}"/>
                </a:ext>
              </a:extLst>
            </p:cNvPr>
            <p:cNvSpPr/>
            <p:nvPr/>
          </p:nvSpPr>
          <p:spPr>
            <a:xfrm>
              <a:off x="9085181" y="1575384"/>
              <a:ext cx="302860" cy="302860"/>
            </a:xfrm>
            <a:prstGeom prst="ellipse">
              <a:avLst/>
            </a:prstGeom>
            <a:solidFill>
              <a:srgbClr val="ED7D31"/>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49" name="Circle">
              <a:extLst>
                <a:ext uri="{FF2B5EF4-FFF2-40B4-BE49-F238E27FC236}">
                  <a16:creationId xmlns:a16="http://schemas.microsoft.com/office/drawing/2014/main" id="{8B9A8CED-723D-2BEB-D11E-68964DB77828}"/>
                </a:ext>
              </a:extLst>
            </p:cNvPr>
            <p:cNvSpPr/>
            <p:nvPr/>
          </p:nvSpPr>
          <p:spPr>
            <a:xfrm>
              <a:off x="10099607" y="2016439"/>
              <a:ext cx="302860" cy="302860"/>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50" name="Circle">
              <a:extLst>
                <a:ext uri="{FF2B5EF4-FFF2-40B4-BE49-F238E27FC236}">
                  <a16:creationId xmlns:a16="http://schemas.microsoft.com/office/drawing/2014/main" id="{983F6B95-6739-46B8-F8B4-DA843451A175}"/>
                </a:ext>
              </a:extLst>
            </p:cNvPr>
            <p:cNvSpPr/>
            <p:nvPr/>
          </p:nvSpPr>
          <p:spPr>
            <a:xfrm>
              <a:off x="9496832" y="1296049"/>
              <a:ext cx="376369" cy="376369"/>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51" name="Circle">
              <a:extLst>
                <a:ext uri="{FF2B5EF4-FFF2-40B4-BE49-F238E27FC236}">
                  <a16:creationId xmlns:a16="http://schemas.microsoft.com/office/drawing/2014/main" id="{B0753F09-AD45-DDD3-E680-77F6B34B358E}"/>
                </a:ext>
              </a:extLst>
            </p:cNvPr>
            <p:cNvSpPr/>
            <p:nvPr/>
          </p:nvSpPr>
          <p:spPr>
            <a:xfrm>
              <a:off x="9526236" y="2486898"/>
              <a:ext cx="244053" cy="244053"/>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52" name="Circle">
              <a:extLst>
                <a:ext uri="{FF2B5EF4-FFF2-40B4-BE49-F238E27FC236}">
                  <a16:creationId xmlns:a16="http://schemas.microsoft.com/office/drawing/2014/main" id="{5C9208CB-7F35-A3D6-4F1F-EB7EB990E4CF}"/>
                </a:ext>
              </a:extLst>
            </p:cNvPr>
            <p:cNvSpPr/>
            <p:nvPr/>
          </p:nvSpPr>
          <p:spPr>
            <a:xfrm>
              <a:off x="9070479" y="1942930"/>
              <a:ext cx="244053" cy="244053"/>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53" name="Circle">
              <a:extLst>
                <a:ext uri="{FF2B5EF4-FFF2-40B4-BE49-F238E27FC236}">
                  <a16:creationId xmlns:a16="http://schemas.microsoft.com/office/drawing/2014/main" id="{B87C9238-3937-542E-64F7-C3782BD7B53D}"/>
                </a:ext>
              </a:extLst>
            </p:cNvPr>
            <p:cNvSpPr/>
            <p:nvPr/>
          </p:nvSpPr>
          <p:spPr>
            <a:xfrm>
              <a:off x="8923461" y="516852"/>
              <a:ext cx="244053" cy="244053"/>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55" name="Circle">
              <a:extLst>
                <a:ext uri="{FF2B5EF4-FFF2-40B4-BE49-F238E27FC236}">
                  <a16:creationId xmlns:a16="http://schemas.microsoft.com/office/drawing/2014/main" id="{C5105365-6ED2-CAF9-ABAC-8CA1248EE22B}"/>
                </a:ext>
              </a:extLst>
            </p:cNvPr>
            <p:cNvSpPr/>
            <p:nvPr/>
          </p:nvSpPr>
          <p:spPr>
            <a:xfrm>
              <a:off x="8864653" y="4412838"/>
              <a:ext cx="244053" cy="244053"/>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56" name="Circle">
              <a:extLst>
                <a:ext uri="{FF2B5EF4-FFF2-40B4-BE49-F238E27FC236}">
                  <a16:creationId xmlns:a16="http://schemas.microsoft.com/office/drawing/2014/main" id="{D72C7E77-1F50-B3DD-0552-CF6C06F9FDB4}"/>
                </a:ext>
              </a:extLst>
            </p:cNvPr>
            <p:cNvSpPr/>
            <p:nvPr/>
          </p:nvSpPr>
          <p:spPr>
            <a:xfrm>
              <a:off x="8423598" y="4883296"/>
              <a:ext cx="244053" cy="244053"/>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57" name="Circle">
              <a:extLst>
                <a:ext uri="{FF2B5EF4-FFF2-40B4-BE49-F238E27FC236}">
                  <a16:creationId xmlns:a16="http://schemas.microsoft.com/office/drawing/2014/main" id="{5155A2F7-15EE-BD4B-4B61-A87047B101A8}"/>
                </a:ext>
              </a:extLst>
            </p:cNvPr>
            <p:cNvSpPr/>
            <p:nvPr/>
          </p:nvSpPr>
          <p:spPr>
            <a:xfrm>
              <a:off x="7365066" y="4750980"/>
              <a:ext cx="373425" cy="373425"/>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58" name="Circle">
              <a:extLst>
                <a:ext uri="{FF2B5EF4-FFF2-40B4-BE49-F238E27FC236}">
                  <a16:creationId xmlns:a16="http://schemas.microsoft.com/office/drawing/2014/main" id="{C86A4EFE-2648-4475-5752-E58F6C4E15A8}"/>
                </a:ext>
              </a:extLst>
            </p:cNvPr>
            <p:cNvSpPr/>
            <p:nvPr/>
          </p:nvSpPr>
          <p:spPr>
            <a:xfrm>
              <a:off x="9335112" y="1795911"/>
              <a:ext cx="641002" cy="641002"/>
            </a:xfrm>
            <a:prstGeom prst="ellipse">
              <a:avLst/>
            </a:prstGeom>
            <a:solidFill>
              <a:srgbClr val="ED7D31"/>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59" name="Circle">
              <a:extLst>
                <a:ext uri="{FF2B5EF4-FFF2-40B4-BE49-F238E27FC236}">
                  <a16:creationId xmlns:a16="http://schemas.microsoft.com/office/drawing/2014/main" id="{DA45BBA7-B124-FFFF-E1A3-79DBAB808CE3}"/>
                </a:ext>
              </a:extLst>
            </p:cNvPr>
            <p:cNvSpPr/>
            <p:nvPr/>
          </p:nvSpPr>
          <p:spPr>
            <a:xfrm>
              <a:off x="8849952" y="810889"/>
              <a:ext cx="705688" cy="705688"/>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60" name="Circle">
              <a:extLst>
                <a:ext uri="{FF2B5EF4-FFF2-40B4-BE49-F238E27FC236}">
                  <a16:creationId xmlns:a16="http://schemas.microsoft.com/office/drawing/2014/main" id="{802E9900-B352-954F-A35C-A17CF24AC1A9}"/>
                </a:ext>
              </a:extLst>
            </p:cNvPr>
            <p:cNvSpPr/>
            <p:nvPr/>
          </p:nvSpPr>
          <p:spPr>
            <a:xfrm>
              <a:off x="7659103" y="4324627"/>
              <a:ext cx="432233" cy="432233"/>
            </a:xfrm>
            <a:prstGeom prst="ellipse">
              <a:avLst/>
            </a:pr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61" name="Circle">
              <a:extLst>
                <a:ext uri="{FF2B5EF4-FFF2-40B4-BE49-F238E27FC236}">
                  <a16:creationId xmlns:a16="http://schemas.microsoft.com/office/drawing/2014/main" id="{527BE3E0-2C88-EFE5-5E3F-DB3ADB2AF6BD}"/>
                </a:ext>
              </a:extLst>
            </p:cNvPr>
            <p:cNvSpPr/>
            <p:nvPr/>
          </p:nvSpPr>
          <p:spPr>
            <a:xfrm>
              <a:off x="7453277" y="5206737"/>
              <a:ext cx="432233" cy="432233"/>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62" name="Circle">
              <a:extLst>
                <a:ext uri="{FF2B5EF4-FFF2-40B4-BE49-F238E27FC236}">
                  <a16:creationId xmlns:a16="http://schemas.microsoft.com/office/drawing/2014/main" id="{1D6899F3-EC43-7EE2-466C-357FF912476D}"/>
                </a:ext>
              </a:extLst>
            </p:cNvPr>
            <p:cNvSpPr/>
            <p:nvPr/>
          </p:nvSpPr>
          <p:spPr>
            <a:xfrm>
              <a:off x="9173392" y="3795361"/>
              <a:ext cx="367546" cy="367546"/>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63" name="Circle">
              <a:extLst>
                <a:ext uri="{FF2B5EF4-FFF2-40B4-BE49-F238E27FC236}">
                  <a16:creationId xmlns:a16="http://schemas.microsoft.com/office/drawing/2014/main" id="{3530463D-A877-32F1-35B4-67D37DE93F45}"/>
                </a:ext>
              </a:extLst>
            </p:cNvPr>
            <p:cNvSpPr/>
            <p:nvPr/>
          </p:nvSpPr>
          <p:spPr>
            <a:xfrm>
              <a:off x="7997245" y="3780659"/>
              <a:ext cx="441055" cy="441055"/>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64" name="Circle">
              <a:extLst>
                <a:ext uri="{FF2B5EF4-FFF2-40B4-BE49-F238E27FC236}">
                  <a16:creationId xmlns:a16="http://schemas.microsoft.com/office/drawing/2014/main" id="{42B44947-2DE5-0857-5BE1-A63EB433B387}"/>
                </a:ext>
              </a:extLst>
            </p:cNvPr>
            <p:cNvSpPr/>
            <p:nvPr/>
          </p:nvSpPr>
          <p:spPr>
            <a:xfrm>
              <a:off x="8158965" y="4221714"/>
              <a:ext cx="620421" cy="620421"/>
            </a:xfrm>
            <a:prstGeom prst="ellipse">
              <a:avLst/>
            </a:pr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endParaRPr>
            </a:p>
          </p:txBody>
        </p:sp>
        <p:sp>
          <p:nvSpPr>
            <p:cNvPr id="65" name="Circle">
              <a:extLst>
                <a:ext uri="{FF2B5EF4-FFF2-40B4-BE49-F238E27FC236}">
                  <a16:creationId xmlns:a16="http://schemas.microsoft.com/office/drawing/2014/main" id="{AB461F61-6727-8A0B-5E2C-ECE2F54E7ADF}"/>
                </a:ext>
              </a:extLst>
            </p:cNvPr>
            <p:cNvSpPr/>
            <p:nvPr/>
          </p:nvSpPr>
          <p:spPr>
            <a:xfrm>
              <a:off x="8129562" y="2398687"/>
              <a:ext cx="696866" cy="696866"/>
            </a:xfrm>
            <a:prstGeom prst="ellipse">
              <a:avLst/>
            </a:prstGeom>
            <a:solidFill>
              <a:srgbClr val="ED7D31"/>
            </a:solidFill>
            <a:ln w="12700">
              <a:miter lim="400000"/>
            </a:ln>
          </p:spPr>
          <p:txBody>
            <a:bodyPr lIns="38100" tIns="38100" rIns="38100" bIns="38100" anchor="ctr"/>
            <a:lstStyle/>
            <a:p>
              <a:pPr algn="ctr">
                <a:defRPr sz="3000">
                  <a:solidFill>
                    <a:srgbClr val="FFFFFF"/>
                  </a:solidFill>
                </a:defRPr>
              </a:pPr>
              <a:endParaRPr dirty="0">
                <a:solidFill>
                  <a:schemeClr val="bg1"/>
                </a:solidFill>
              </a:endParaRPr>
            </a:p>
          </p:txBody>
        </p:sp>
        <p:pic>
          <p:nvPicPr>
            <p:cNvPr id="66" name="Graphic 65" descr="Bar graph with upward trend outline">
              <a:extLst>
                <a:ext uri="{FF2B5EF4-FFF2-40B4-BE49-F238E27FC236}">
                  <a16:creationId xmlns:a16="http://schemas.microsoft.com/office/drawing/2014/main" id="{B3403773-B500-FF75-6579-44632B3578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08800" y="3774736"/>
              <a:ext cx="452901" cy="452901"/>
            </a:xfrm>
            <a:prstGeom prst="rect">
              <a:avLst/>
            </a:prstGeom>
          </p:spPr>
        </p:pic>
        <p:pic>
          <p:nvPicPr>
            <p:cNvPr id="67" name="Graphic 66" descr="Boardroom outline">
              <a:extLst>
                <a:ext uri="{FF2B5EF4-FFF2-40B4-BE49-F238E27FC236}">
                  <a16:creationId xmlns:a16="http://schemas.microsoft.com/office/drawing/2014/main" id="{2D6B7818-DB47-527E-7DA6-FC6B396064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1254" y="3216067"/>
              <a:ext cx="452901" cy="452901"/>
            </a:xfrm>
            <a:prstGeom prst="rect">
              <a:avLst/>
            </a:prstGeom>
          </p:spPr>
        </p:pic>
        <p:pic>
          <p:nvPicPr>
            <p:cNvPr id="68" name="Graphic 67" descr="Checklist outline">
              <a:extLst>
                <a:ext uri="{FF2B5EF4-FFF2-40B4-BE49-F238E27FC236}">
                  <a16:creationId xmlns:a16="http://schemas.microsoft.com/office/drawing/2014/main" id="{DBED9C2E-81AD-3E0C-6E24-2ADDA89BC3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02014" y="5402216"/>
              <a:ext cx="432345" cy="432345"/>
            </a:xfrm>
            <a:prstGeom prst="rect">
              <a:avLst/>
            </a:prstGeom>
          </p:spPr>
        </p:pic>
        <p:pic>
          <p:nvPicPr>
            <p:cNvPr id="69" name="Graphic 68" descr="Customer review outline">
              <a:extLst>
                <a:ext uri="{FF2B5EF4-FFF2-40B4-BE49-F238E27FC236}">
                  <a16:creationId xmlns:a16="http://schemas.microsoft.com/office/drawing/2014/main" id="{1A71E44A-E09D-F722-6836-2C6F8B2C02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8008" y="1908807"/>
              <a:ext cx="415211" cy="415211"/>
            </a:xfrm>
            <a:prstGeom prst="rect">
              <a:avLst/>
            </a:prstGeom>
          </p:spPr>
        </p:pic>
        <p:pic>
          <p:nvPicPr>
            <p:cNvPr id="70" name="Graphic 69" descr="Handshake outline">
              <a:extLst>
                <a:ext uri="{FF2B5EF4-FFF2-40B4-BE49-F238E27FC236}">
                  <a16:creationId xmlns:a16="http://schemas.microsoft.com/office/drawing/2014/main" id="{901B0D5B-0697-BBB0-E824-0DCF7369A5E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9989" y="4303919"/>
              <a:ext cx="456011" cy="456011"/>
            </a:xfrm>
            <a:prstGeom prst="rect">
              <a:avLst/>
            </a:prstGeom>
          </p:spPr>
        </p:pic>
        <p:pic>
          <p:nvPicPr>
            <p:cNvPr id="71" name="Graphic 70" descr="Postit Notes outline">
              <a:extLst>
                <a:ext uri="{FF2B5EF4-FFF2-40B4-BE49-F238E27FC236}">
                  <a16:creationId xmlns:a16="http://schemas.microsoft.com/office/drawing/2014/main" id="{EEE4751E-C8D7-0C88-2231-2EDB7B6D2F5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06075" y="2528594"/>
              <a:ext cx="387067" cy="387067"/>
            </a:xfrm>
            <a:prstGeom prst="rect">
              <a:avLst/>
            </a:prstGeom>
          </p:spPr>
        </p:pic>
        <p:pic>
          <p:nvPicPr>
            <p:cNvPr id="72" name="Graphic 71" descr="Target Audience outline">
              <a:extLst>
                <a:ext uri="{FF2B5EF4-FFF2-40B4-BE49-F238E27FC236}">
                  <a16:creationId xmlns:a16="http://schemas.microsoft.com/office/drawing/2014/main" id="{8A721E70-E1BE-3CF6-02AE-CAAD66463C2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620788" y="2169248"/>
              <a:ext cx="429475" cy="429475"/>
            </a:xfrm>
            <a:prstGeom prst="rect">
              <a:avLst/>
            </a:prstGeom>
          </p:spPr>
        </p:pic>
        <p:pic>
          <p:nvPicPr>
            <p:cNvPr id="73" name="Graphic 72" descr="Upward trend outline">
              <a:extLst>
                <a:ext uri="{FF2B5EF4-FFF2-40B4-BE49-F238E27FC236}">
                  <a16:creationId xmlns:a16="http://schemas.microsoft.com/office/drawing/2014/main" id="{8EB0E346-DEE9-B12A-BBB2-3D0DBECD88BF}"/>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8988059" y="948996"/>
              <a:ext cx="429475" cy="429475"/>
            </a:xfrm>
            <a:prstGeom prst="rect">
              <a:avLst/>
            </a:prstGeom>
          </p:spPr>
        </p:pic>
      </p:grpSp>
      <p:grpSp>
        <p:nvGrpSpPr>
          <p:cNvPr id="74" name="Group 73">
            <a:extLst>
              <a:ext uri="{FF2B5EF4-FFF2-40B4-BE49-F238E27FC236}">
                <a16:creationId xmlns:a16="http://schemas.microsoft.com/office/drawing/2014/main" id="{3E8B914C-E7AD-6DDF-B7E9-74D158E27F21}"/>
              </a:ext>
            </a:extLst>
          </p:cNvPr>
          <p:cNvGrpSpPr/>
          <p:nvPr/>
        </p:nvGrpSpPr>
        <p:grpSpPr>
          <a:xfrm>
            <a:off x="1031902" y="3271340"/>
            <a:ext cx="6176228" cy="1254735"/>
            <a:chOff x="1031902" y="2805345"/>
            <a:chExt cx="6176228" cy="1254735"/>
          </a:xfrm>
        </p:grpSpPr>
        <p:grpSp>
          <p:nvGrpSpPr>
            <p:cNvPr id="75" name="Group 74">
              <a:extLst>
                <a:ext uri="{FF2B5EF4-FFF2-40B4-BE49-F238E27FC236}">
                  <a16:creationId xmlns:a16="http://schemas.microsoft.com/office/drawing/2014/main" id="{48903553-A245-7189-806B-C96AF4BC0571}"/>
                </a:ext>
              </a:extLst>
            </p:cNvPr>
            <p:cNvGrpSpPr/>
            <p:nvPr/>
          </p:nvGrpSpPr>
          <p:grpSpPr>
            <a:xfrm>
              <a:off x="2319527" y="2805345"/>
              <a:ext cx="4888603" cy="1254735"/>
              <a:chOff x="8921977" y="1303342"/>
              <a:chExt cx="2926080" cy="1254735"/>
            </a:xfrm>
          </p:grpSpPr>
          <p:sp>
            <p:nvSpPr>
              <p:cNvPr id="78" name="TextBox 77">
                <a:extLst>
                  <a:ext uri="{FF2B5EF4-FFF2-40B4-BE49-F238E27FC236}">
                    <a16:creationId xmlns:a16="http://schemas.microsoft.com/office/drawing/2014/main" id="{0A8DF94E-D64C-8C48-BD48-C5E4FC21562C}"/>
                  </a:ext>
                </a:extLst>
              </p:cNvPr>
              <p:cNvSpPr txBox="1"/>
              <p:nvPr/>
            </p:nvSpPr>
            <p:spPr>
              <a:xfrm>
                <a:off x="8945662" y="1303342"/>
                <a:ext cx="2632823" cy="461665"/>
              </a:xfrm>
              <a:prstGeom prst="rect">
                <a:avLst/>
              </a:prstGeom>
              <a:noFill/>
            </p:spPr>
            <p:txBody>
              <a:bodyPr wrap="square" lIns="0" rIns="0" rtlCol="0" anchor="b">
                <a:spAutoFit/>
              </a:bodyPr>
              <a:lstStyle/>
              <a:p>
                <a:r>
                  <a:rPr lang="en-US" sz="2400" noProof="1">
                    <a:solidFill>
                      <a:schemeClr val="bg1"/>
                    </a:solidFill>
                  </a:rPr>
                  <a:t>AI and Machine Learning</a:t>
                </a:r>
              </a:p>
            </p:txBody>
          </p:sp>
          <p:sp>
            <p:nvSpPr>
              <p:cNvPr id="79" name="TextBox 78">
                <a:extLst>
                  <a:ext uri="{FF2B5EF4-FFF2-40B4-BE49-F238E27FC236}">
                    <a16:creationId xmlns:a16="http://schemas.microsoft.com/office/drawing/2014/main" id="{95038053-F097-1B86-0095-66E5B80F3DB4}"/>
                  </a:ext>
                </a:extLst>
              </p:cNvPr>
              <p:cNvSpPr txBox="1"/>
              <p:nvPr/>
            </p:nvSpPr>
            <p:spPr>
              <a:xfrm>
                <a:off x="8921977" y="1696303"/>
                <a:ext cx="2926080" cy="861774"/>
              </a:xfrm>
              <a:prstGeom prst="rect">
                <a:avLst/>
              </a:prstGeom>
              <a:noFill/>
            </p:spPr>
            <p:txBody>
              <a:bodyPr wrap="square" lIns="0" rIns="0" rtlCol="0" anchor="t">
                <a:spAutoFit/>
              </a:bodyPr>
              <a:lstStyle/>
              <a:p>
                <a:pPr marL="285750" indent="-285750">
                  <a:buFont typeface="Arial" panose="020B0604020202020204" pitchFamily="34" charset="0"/>
                  <a:buChar char="•"/>
                </a:pPr>
                <a:r>
                  <a:rPr lang="en-US" sz="1250" noProof="1">
                    <a:solidFill>
                      <a:schemeClr val="bg1">
                        <a:lumMod val="65000"/>
                        <a:lumOff val="35000"/>
                      </a:schemeClr>
                    </a:solidFill>
                  </a:rPr>
                  <a:t>Behavioral pattern analysis</a:t>
                </a:r>
              </a:p>
              <a:p>
                <a:pPr marL="285750" indent="-285750">
                  <a:buFont typeface="Arial" panose="020B0604020202020204" pitchFamily="34" charset="0"/>
                  <a:buChar char="•"/>
                </a:pPr>
                <a:r>
                  <a:rPr lang="en-US" sz="1250" noProof="1">
                    <a:solidFill>
                      <a:schemeClr val="bg1">
                        <a:lumMod val="65000"/>
                        <a:lumOff val="35000"/>
                      </a:schemeClr>
                    </a:solidFill>
                  </a:rPr>
                  <a:t>Anomaly detection systems</a:t>
                </a:r>
              </a:p>
              <a:p>
                <a:pPr marL="285750" indent="-285750">
                  <a:buFont typeface="Arial" panose="020B0604020202020204" pitchFamily="34" charset="0"/>
                  <a:buChar char="•"/>
                </a:pPr>
                <a:r>
                  <a:rPr lang="en-US" sz="1250" noProof="1">
                    <a:solidFill>
                      <a:schemeClr val="bg1">
                        <a:lumMod val="65000"/>
                        <a:lumOff val="35000"/>
                      </a:schemeClr>
                    </a:solidFill>
                  </a:rPr>
                  <a:t>Predictive threat intelligence</a:t>
                </a:r>
              </a:p>
              <a:p>
                <a:pPr marL="285750" indent="-285750">
                  <a:buFont typeface="Arial" panose="020B0604020202020204" pitchFamily="34" charset="0"/>
                  <a:buChar char="•"/>
                </a:pPr>
                <a:r>
                  <a:rPr lang="en-US" sz="1250" noProof="1">
                    <a:solidFill>
                      <a:schemeClr val="bg1">
                        <a:lumMod val="65000"/>
                        <a:lumOff val="35000"/>
                      </a:schemeClr>
                    </a:solidFill>
                  </a:rPr>
                  <a:t>Automated response mechanisms</a:t>
                </a:r>
              </a:p>
            </p:txBody>
          </p:sp>
        </p:grpSp>
        <p:sp>
          <p:nvSpPr>
            <p:cNvPr id="76" name="Rounded Rectangle 54">
              <a:extLst>
                <a:ext uri="{FF2B5EF4-FFF2-40B4-BE49-F238E27FC236}">
                  <a16:creationId xmlns:a16="http://schemas.microsoft.com/office/drawing/2014/main" id="{4985C0FC-15E3-D4F5-BACF-62489E8EF1D4}"/>
                </a:ext>
              </a:extLst>
            </p:cNvPr>
            <p:cNvSpPr/>
            <p:nvPr/>
          </p:nvSpPr>
          <p:spPr>
            <a:xfrm>
              <a:off x="2159520" y="2918428"/>
              <a:ext cx="45719" cy="1036810"/>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77" name="TextBox 76">
              <a:extLst>
                <a:ext uri="{FF2B5EF4-FFF2-40B4-BE49-F238E27FC236}">
                  <a16:creationId xmlns:a16="http://schemas.microsoft.com/office/drawing/2014/main" id="{5E4321DE-493B-1163-AF19-D35AB6542DA2}"/>
                </a:ext>
              </a:extLst>
            </p:cNvPr>
            <p:cNvSpPr txBox="1"/>
            <p:nvPr/>
          </p:nvSpPr>
          <p:spPr>
            <a:xfrm>
              <a:off x="1031902" y="2882835"/>
              <a:ext cx="1173337" cy="1107996"/>
            </a:xfrm>
            <a:prstGeom prst="rect">
              <a:avLst/>
            </a:prstGeom>
            <a:noFill/>
          </p:spPr>
          <p:txBody>
            <a:bodyPr wrap="square" rtlCol="0">
              <a:spAutoFit/>
            </a:bodyPr>
            <a:lstStyle/>
            <a:p>
              <a:pPr algn="ctr"/>
              <a:r>
                <a:rPr lang="en-US" sz="6600" b="1" dirty="0">
                  <a:solidFill>
                    <a:schemeClr val="bg1"/>
                  </a:solidFill>
                </a:rPr>
                <a:t>02</a:t>
              </a:r>
            </a:p>
          </p:txBody>
        </p:sp>
      </p:grpSp>
      <p:grpSp>
        <p:nvGrpSpPr>
          <p:cNvPr id="80" name="Group 79">
            <a:extLst>
              <a:ext uri="{FF2B5EF4-FFF2-40B4-BE49-F238E27FC236}">
                <a16:creationId xmlns:a16="http://schemas.microsoft.com/office/drawing/2014/main" id="{249967D9-E864-C70F-84D4-C25FBAD0B350}"/>
              </a:ext>
            </a:extLst>
          </p:cNvPr>
          <p:cNvGrpSpPr/>
          <p:nvPr/>
        </p:nvGrpSpPr>
        <p:grpSpPr>
          <a:xfrm>
            <a:off x="1031903" y="4885515"/>
            <a:ext cx="6932541" cy="1130486"/>
            <a:chOff x="1031903" y="4419520"/>
            <a:chExt cx="6932541" cy="1130486"/>
          </a:xfrm>
        </p:grpSpPr>
        <p:grpSp>
          <p:nvGrpSpPr>
            <p:cNvPr id="81" name="Group 80">
              <a:extLst>
                <a:ext uri="{FF2B5EF4-FFF2-40B4-BE49-F238E27FC236}">
                  <a16:creationId xmlns:a16="http://schemas.microsoft.com/office/drawing/2014/main" id="{17662A26-D979-7D9E-A386-C6BE8A6F1A9E}"/>
                </a:ext>
              </a:extLst>
            </p:cNvPr>
            <p:cNvGrpSpPr/>
            <p:nvPr/>
          </p:nvGrpSpPr>
          <p:grpSpPr>
            <a:xfrm>
              <a:off x="2319527" y="4419823"/>
              <a:ext cx="5644917" cy="1130183"/>
              <a:chOff x="8921977" y="1381135"/>
              <a:chExt cx="4296751" cy="1130183"/>
            </a:xfrm>
          </p:grpSpPr>
          <p:sp>
            <p:nvSpPr>
              <p:cNvPr id="84" name="TextBox 83">
                <a:extLst>
                  <a:ext uri="{FF2B5EF4-FFF2-40B4-BE49-F238E27FC236}">
                    <a16:creationId xmlns:a16="http://schemas.microsoft.com/office/drawing/2014/main" id="{5884FB53-BE93-7886-BE1D-836C6491048E}"/>
                  </a:ext>
                </a:extLst>
              </p:cNvPr>
              <p:cNvSpPr txBox="1"/>
              <p:nvPr/>
            </p:nvSpPr>
            <p:spPr>
              <a:xfrm>
                <a:off x="8933688" y="1381135"/>
                <a:ext cx="4285040" cy="461665"/>
              </a:xfrm>
              <a:prstGeom prst="rect">
                <a:avLst/>
              </a:prstGeom>
              <a:noFill/>
            </p:spPr>
            <p:txBody>
              <a:bodyPr wrap="square" lIns="0" rIns="0" rtlCol="0" anchor="b">
                <a:spAutoFit/>
              </a:bodyPr>
              <a:lstStyle/>
              <a:p>
                <a:r>
                  <a:rPr lang="en-US" sz="2400" noProof="1">
                    <a:solidFill>
                      <a:schemeClr val="bg1"/>
                    </a:solidFill>
                  </a:rPr>
                  <a:t>Advanced Security Frameworks</a:t>
                </a:r>
              </a:p>
            </p:txBody>
          </p:sp>
          <p:sp>
            <p:nvSpPr>
              <p:cNvPr id="85" name="TextBox 84">
                <a:extLst>
                  <a:ext uri="{FF2B5EF4-FFF2-40B4-BE49-F238E27FC236}">
                    <a16:creationId xmlns:a16="http://schemas.microsoft.com/office/drawing/2014/main" id="{B8B62A85-4516-AE98-7076-4CE27D705137}"/>
                  </a:ext>
                </a:extLst>
              </p:cNvPr>
              <p:cNvSpPr txBox="1"/>
              <p:nvPr/>
            </p:nvSpPr>
            <p:spPr>
              <a:xfrm>
                <a:off x="8921977" y="1841904"/>
                <a:ext cx="2926080" cy="669414"/>
              </a:xfrm>
              <a:prstGeom prst="rect">
                <a:avLst/>
              </a:prstGeom>
              <a:noFill/>
            </p:spPr>
            <p:txBody>
              <a:bodyPr wrap="square" lIns="0" rIns="0" rtlCol="0" anchor="t">
                <a:spAutoFit/>
              </a:bodyPr>
              <a:lstStyle/>
              <a:p>
                <a:pPr marL="285750" indent="-285750">
                  <a:buFont typeface="Arial" panose="020B0604020202020204" pitchFamily="34" charset="0"/>
                  <a:buChar char="•"/>
                </a:pPr>
                <a:r>
                  <a:rPr lang="en-US" sz="1250" noProof="1">
                    <a:solidFill>
                      <a:schemeClr val="bg1">
                        <a:lumMod val="65000"/>
                        <a:lumOff val="35000"/>
                      </a:schemeClr>
                    </a:solidFill>
                  </a:rPr>
                  <a:t>NIST Cybersecurity Framework</a:t>
                </a:r>
              </a:p>
              <a:p>
                <a:pPr marL="285750" indent="-285750">
                  <a:buFont typeface="Arial" panose="020B0604020202020204" pitchFamily="34" charset="0"/>
                  <a:buChar char="•"/>
                </a:pPr>
                <a:r>
                  <a:rPr lang="en-US" sz="1250" noProof="1">
                    <a:solidFill>
                      <a:schemeClr val="bg1">
                        <a:lumMod val="65000"/>
                        <a:lumOff val="35000"/>
                      </a:schemeClr>
                    </a:solidFill>
                  </a:rPr>
                  <a:t>ISO/IEC 27017:2015 standards</a:t>
                </a:r>
              </a:p>
              <a:p>
                <a:pPr marL="285750" indent="-285750">
                  <a:buFont typeface="Arial" panose="020B0604020202020204" pitchFamily="34" charset="0"/>
                  <a:buChar char="•"/>
                </a:pPr>
                <a:r>
                  <a:rPr lang="en-US" sz="1250" noProof="1">
                    <a:solidFill>
                      <a:schemeClr val="bg1">
                        <a:lumMod val="65000"/>
                        <a:lumOff val="35000"/>
                      </a:schemeClr>
                    </a:solidFill>
                  </a:rPr>
                  <a:t>Cloud Security Alliance (CSA) guidelines</a:t>
                </a:r>
              </a:p>
            </p:txBody>
          </p:sp>
        </p:grpSp>
        <p:sp>
          <p:nvSpPr>
            <p:cNvPr id="82" name="Rounded Rectangle 55">
              <a:extLst>
                <a:ext uri="{FF2B5EF4-FFF2-40B4-BE49-F238E27FC236}">
                  <a16:creationId xmlns:a16="http://schemas.microsoft.com/office/drawing/2014/main" id="{919CBFE6-5298-3B81-4CCA-33A7D16ABF0D}"/>
                </a:ext>
              </a:extLst>
            </p:cNvPr>
            <p:cNvSpPr/>
            <p:nvPr/>
          </p:nvSpPr>
          <p:spPr>
            <a:xfrm>
              <a:off x="2159520" y="4455113"/>
              <a:ext cx="45719" cy="1036810"/>
            </a:xfrm>
            <a:prstGeom prst="roundRect">
              <a:avLst/>
            </a:prstGeom>
            <a:solidFill>
              <a:srgbClr val="449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3" name="TextBox 82">
              <a:extLst>
                <a:ext uri="{FF2B5EF4-FFF2-40B4-BE49-F238E27FC236}">
                  <a16:creationId xmlns:a16="http://schemas.microsoft.com/office/drawing/2014/main" id="{A81BFBCE-52A9-1E4B-C574-D7028524F0DD}"/>
                </a:ext>
              </a:extLst>
            </p:cNvPr>
            <p:cNvSpPr txBox="1"/>
            <p:nvPr/>
          </p:nvSpPr>
          <p:spPr>
            <a:xfrm>
              <a:off x="1031903" y="4419520"/>
              <a:ext cx="1195308" cy="1107996"/>
            </a:xfrm>
            <a:prstGeom prst="rect">
              <a:avLst/>
            </a:prstGeom>
            <a:noFill/>
          </p:spPr>
          <p:txBody>
            <a:bodyPr wrap="square" rtlCol="0">
              <a:spAutoFit/>
            </a:bodyPr>
            <a:lstStyle/>
            <a:p>
              <a:pPr algn="ctr"/>
              <a:r>
                <a:rPr lang="en-US" sz="6600" b="1" dirty="0">
                  <a:solidFill>
                    <a:schemeClr val="bg1"/>
                  </a:solidFill>
                </a:rPr>
                <a:t>03</a:t>
              </a:r>
            </a:p>
          </p:txBody>
        </p:sp>
      </p:grpSp>
      <p:grpSp>
        <p:nvGrpSpPr>
          <p:cNvPr id="86" name="Group 85">
            <a:extLst>
              <a:ext uri="{FF2B5EF4-FFF2-40B4-BE49-F238E27FC236}">
                <a16:creationId xmlns:a16="http://schemas.microsoft.com/office/drawing/2014/main" id="{B5FD0024-FC16-B103-4979-92CB550DD4C8}"/>
              </a:ext>
            </a:extLst>
          </p:cNvPr>
          <p:cNvGrpSpPr/>
          <p:nvPr/>
        </p:nvGrpSpPr>
        <p:grpSpPr>
          <a:xfrm>
            <a:off x="1048029" y="1784285"/>
            <a:ext cx="6662908" cy="1135856"/>
            <a:chOff x="1048029" y="1318290"/>
            <a:chExt cx="6662908" cy="1135856"/>
          </a:xfrm>
        </p:grpSpPr>
        <p:grpSp>
          <p:nvGrpSpPr>
            <p:cNvPr id="87" name="Group 86">
              <a:extLst>
                <a:ext uri="{FF2B5EF4-FFF2-40B4-BE49-F238E27FC236}">
                  <a16:creationId xmlns:a16="http://schemas.microsoft.com/office/drawing/2014/main" id="{4CB24452-AAD8-C704-BCE6-F6185396DFFF}"/>
                </a:ext>
              </a:extLst>
            </p:cNvPr>
            <p:cNvGrpSpPr/>
            <p:nvPr/>
          </p:nvGrpSpPr>
          <p:grpSpPr>
            <a:xfrm>
              <a:off x="2319529" y="1318290"/>
              <a:ext cx="5391408" cy="1125488"/>
              <a:chOff x="8921977" y="1268333"/>
              <a:chExt cx="2926080" cy="1125488"/>
            </a:xfrm>
          </p:grpSpPr>
          <p:sp>
            <p:nvSpPr>
              <p:cNvPr id="90" name="TextBox 89">
                <a:extLst>
                  <a:ext uri="{FF2B5EF4-FFF2-40B4-BE49-F238E27FC236}">
                    <a16:creationId xmlns:a16="http://schemas.microsoft.com/office/drawing/2014/main" id="{3955FD2C-5E0B-40D7-8C08-068155515639}"/>
                  </a:ext>
                </a:extLst>
              </p:cNvPr>
              <p:cNvSpPr txBox="1"/>
              <p:nvPr/>
            </p:nvSpPr>
            <p:spPr>
              <a:xfrm>
                <a:off x="8927082" y="1268333"/>
                <a:ext cx="2709610" cy="461665"/>
              </a:xfrm>
              <a:prstGeom prst="rect">
                <a:avLst/>
              </a:prstGeom>
              <a:noFill/>
            </p:spPr>
            <p:txBody>
              <a:bodyPr wrap="square" lIns="0" rIns="0" rtlCol="0" anchor="b">
                <a:spAutoFit/>
              </a:bodyPr>
              <a:lstStyle/>
              <a:p>
                <a:r>
                  <a:rPr lang="en-US" sz="2400" noProof="1">
                    <a:solidFill>
                      <a:schemeClr val="bg1"/>
                    </a:solidFill>
                  </a:rPr>
                  <a:t>Zero Trust Architecture (ZTA)</a:t>
                </a:r>
              </a:p>
            </p:txBody>
          </p:sp>
          <p:sp>
            <p:nvSpPr>
              <p:cNvPr id="91" name="TextBox 90">
                <a:extLst>
                  <a:ext uri="{FF2B5EF4-FFF2-40B4-BE49-F238E27FC236}">
                    <a16:creationId xmlns:a16="http://schemas.microsoft.com/office/drawing/2014/main" id="{BBF6448B-0DBD-88E4-5C89-F4A32B446F1A}"/>
                  </a:ext>
                </a:extLst>
              </p:cNvPr>
              <p:cNvSpPr txBox="1"/>
              <p:nvPr/>
            </p:nvSpPr>
            <p:spPr>
              <a:xfrm>
                <a:off x="8921977" y="1724407"/>
                <a:ext cx="2926080" cy="669414"/>
              </a:xfrm>
              <a:prstGeom prst="rect">
                <a:avLst/>
              </a:prstGeom>
              <a:noFill/>
            </p:spPr>
            <p:txBody>
              <a:bodyPr wrap="square" lIns="0" rIns="0" rtlCol="0" anchor="t">
                <a:spAutoFit/>
              </a:bodyPr>
              <a:lstStyle/>
              <a:p>
                <a:pPr marL="285750" indent="-285750">
                  <a:buFont typeface="Arial" panose="020B0604020202020204" pitchFamily="34" charset="0"/>
                  <a:buChar char="•"/>
                </a:pPr>
                <a:r>
                  <a:rPr lang="en-US" sz="1250" noProof="1">
                    <a:solidFill>
                      <a:schemeClr val="bg1">
                        <a:lumMod val="65000"/>
                        <a:lumOff val="35000"/>
                      </a:schemeClr>
                    </a:solidFill>
                  </a:rPr>
                  <a:t>"Never trust, always verify" principle</a:t>
                </a:r>
              </a:p>
              <a:p>
                <a:pPr marL="285750" indent="-285750">
                  <a:buFont typeface="Arial" panose="020B0604020202020204" pitchFamily="34" charset="0"/>
                  <a:buChar char="•"/>
                </a:pPr>
                <a:r>
                  <a:rPr lang="en-US" sz="1250" noProof="1">
                    <a:solidFill>
                      <a:schemeClr val="bg1">
                        <a:lumMod val="65000"/>
                        <a:lumOff val="35000"/>
                      </a:schemeClr>
                    </a:solidFill>
                  </a:rPr>
                  <a:t>Continuous verification and validation</a:t>
                </a:r>
              </a:p>
              <a:p>
                <a:pPr marL="285750" indent="-285750">
                  <a:buFont typeface="Arial" panose="020B0604020202020204" pitchFamily="34" charset="0"/>
                  <a:buChar char="•"/>
                </a:pPr>
                <a:r>
                  <a:rPr lang="en-US" sz="1250" noProof="1">
                    <a:solidFill>
                      <a:schemeClr val="bg1">
                        <a:lumMod val="65000"/>
                        <a:lumOff val="35000"/>
                      </a:schemeClr>
                    </a:solidFill>
                  </a:rPr>
                  <a:t>Micro-segmentation strategies</a:t>
                </a:r>
              </a:p>
            </p:txBody>
          </p:sp>
        </p:grpSp>
        <p:sp>
          <p:nvSpPr>
            <p:cNvPr id="88" name="Rounded Rectangle 53">
              <a:extLst>
                <a:ext uri="{FF2B5EF4-FFF2-40B4-BE49-F238E27FC236}">
                  <a16:creationId xmlns:a16="http://schemas.microsoft.com/office/drawing/2014/main" id="{9C0629A7-3DE0-3D27-535C-594F7292F8C6}"/>
                </a:ext>
              </a:extLst>
            </p:cNvPr>
            <p:cNvSpPr/>
            <p:nvPr/>
          </p:nvSpPr>
          <p:spPr>
            <a:xfrm>
              <a:off x="2159520" y="1381743"/>
              <a:ext cx="45719" cy="1036810"/>
            </a:xfrm>
            <a:prstGeom prst="roundRect">
              <a:avLst/>
            </a:prstGeom>
            <a:solidFill>
              <a:srgbClr val="F9D4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9" name="TextBox 88">
              <a:extLst>
                <a:ext uri="{FF2B5EF4-FFF2-40B4-BE49-F238E27FC236}">
                  <a16:creationId xmlns:a16="http://schemas.microsoft.com/office/drawing/2014/main" id="{0E299DE0-13B8-0C3D-281A-8A432908223F}"/>
                </a:ext>
              </a:extLst>
            </p:cNvPr>
            <p:cNvSpPr txBox="1"/>
            <p:nvPr/>
          </p:nvSpPr>
          <p:spPr>
            <a:xfrm>
              <a:off x="1048029" y="1346150"/>
              <a:ext cx="1139352" cy="1107996"/>
            </a:xfrm>
            <a:prstGeom prst="rect">
              <a:avLst/>
            </a:prstGeom>
            <a:noFill/>
          </p:spPr>
          <p:txBody>
            <a:bodyPr wrap="square" rtlCol="0">
              <a:spAutoFit/>
            </a:bodyPr>
            <a:lstStyle/>
            <a:p>
              <a:pPr algn="ctr"/>
              <a:r>
                <a:rPr lang="en-US" sz="6600" b="1" dirty="0">
                  <a:solidFill>
                    <a:schemeClr val="bg1"/>
                  </a:solidFill>
                </a:rPr>
                <a:t>01</a:t>
              </a:r>
            </a:p>
          </p:txBody>
        </p:sp>
      </p:grpSp>
      <p:pic>
        <p:nvPicPr>
          <p:cNvPr id="94" name="Graphic 93" descr="Shield Cross with solid fill">
            <a:extLst>
              <a:ext uri="{FF2B5EF4-FFF2-40B4-BE49-F238E27FC236}">
                <a16:creationId xmlns:a16="http://schemas.microsoft.com/office/drawing/2014/main" id="{5C79AC8B-2F67-0A85-463F-CC50C8F63DDB}"/>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9115919" y="1649644"/>
            <a:ext cx="892384" cy="892384"/>
          </a:xfrm>
          <a:prstGeom prst="rect">
            <a:avLst/>
          </a:prstGeom>
        </p:spPr>
      </p:pic>
      <p:pic>
        <p:nvPicPr>
          <p:cNvPr id="95" name="Graphic 94" descr="Robot with solid fill">
            <a:extLst>
              <a:ext uri="{FF2B5EF4-FFF2-40B4-BE49-F238E27FC236}">
                <a16:creationId xmlns:a16="http://schemas.microsoft.com/office/drawing/2014/main" id="{F4AB86A1-B5EA-612B-751D-85F57E579EDB}"/>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82625" y="3127946"/>
            <a:ext cx="844060" cy="844060"/>
          </a:xfrm>
          <a:prstGeom prst="rect">
            <a:avLst/>
          </a:prstGeom>
        </p:spPr>
      </p:pic>
      <p:pic>
        <p:nvPicPr>
          <p:cNvPr id="96" name="Graphic 95" descr="Artificial Intelligence with solid fill">
            <a:extLst>
              <a:ext uri="{FF2B5EF4-FFF2-40B4-BE49-F238E27FC236}">
                <a16:creationId xmlns:a16="http://schemas.microsoft.com/office/drawing/2014/main" id="{456F8DB5-9045-FAA7-2B4C-207B9F0BBED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9199304" y="2727335"/>
            <a:ext cx="668899" cy="668899"/>
          </a:xfrm>
          <a:prstGeom prst="rect">
            <a:avLst/>
          </a:prstGeom>
        </p:spPr>
      </p:pic>
      <p:pic>
        <p:nvPicPr>
          <p:cNvPr id="2" name="Picture 1" descr="A blue text on a black background&#10;&#10;Description automatically generated">
            <a:extLst>
              <a:ext uri="{FF2B5EF4-FFF2-40B4-BE49-F238E27FC236}">
                <a16:creationId xmlns:a16="http://schemas.microsoft.com/office/drawing/2014/main" id="{11A26DDF-AFEE-F1B3-126D-30F0EB919A5E}"/>
              </a:ext>
            </a:extLst>
          </p:cNvPr>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a:xfrm>
            <a:off x="10513489" y="6404864"/>
            <a:ext cx="974521" cy="353406"/>
          </a:xfrm>
          <a:prstGeom prst="rect">
            <a:avLst/>
          </a:prstGeom>
        </p:spPr>
      </p:pic>
      <p:pic>
        <p:nvPicPr>
          <p:cNvPr id="10" name="Picture 9">
            <a:extLst>
              <a:ext uri="{FF2B5EF4-FFF2-40B4-BE49-F238E27FC236}">
                <a16:creationId xmlns:a16="http://schemas.microsoft.com/office/drawing/2014/main" id="{15D0A9B5-EE47-D15D-D3D6-13C8D231D388}"/>
              </a:ext>
            </a:extLst>
          </p:cNvPr>
          <p:cNvPicPr>
            <a:picLocks noChangeAspect="1"/>
          </p:cNvPicPr>
          <p:nvPr/>
        </p:nvPicPr>
        <p:blipFill>
          <a:blip r:embed="rId26" cstate="screen">
            <a:extLst>
              <a:ext uri="{28A0092B-C50C-407E-A947-70E740481C1C}">
                <a14:useLocalDpi xmlns:a14="http://schemas.microsoft.com/office/drawing/2010/main"/>
              </a:ext>
            </a:extLst>
          </a:blip>
          <a:srcRect/>
          <a:stretch/>
        </p:blipFill>
        <p:spPr>
          <a:xfrm>
            <a:off x="11627104" y="6468678"/>
            <a:ext cx="476664" cy="289592"/>
          </a:xfrm>
          <a:prstGeom prst="rect">
            <a:avLst/>
          </a:prstGeom>
        </p:spPr>
      </p:pic>
    </p:spTree>
    <p:extLst>
      <p:ext uri="{BB962C8B-B14F-4D97-AF65-F5344CB8AC3E}">
        <p14:creationId xmlns:p14="http://schemas.microsoft.com/office/powerpoint/2010/main" val="3742003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750"/>
                                        <p:tgtEl>
                                          <p:spTgt spid="86"/>
                                        </p:tgtEl>
                                      </p:cBhvr>
                                    </p:animEffect>
                                    <p:anim calcmode="lin" valueType="num">
                                      <p:cBhvr>
                                        <p:cTn id="12" dur="750" fill="hold"/>
                                        <p:tgtEl>
                                          <p:spTgt spid="86"/>
                                        </p:tgtEl>
                                        <p:attrNameLst>
                                          <p:attrName>ppt_x</p:attrName>
                                        </p:attrNameLst>
                                      </p:cBhvr>
                                      <p:tavLst>
                                        <p:tav tm="0">
                                          <p:val>
                                            <p:strVal val="#ppt_x"/>
                                          </p:val>
                                        </p:tav>
                                        <p:tav tm="100000">
                                          <p:val>
                                            <p:strVal val="#ppt_x"/>
                                          </p:val>
                                        </p:tav>
                                      </p:tavLst>
                                    </p:anim>
                                    <p:anim calcmode="lin" valueType="num">
                                      <p:cBhvr>
                                        <p:cTn id="13" dur="750" fill="hold"/>
                                        <p:tgtEl>
                                          <p:spTgt spid="86"/>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750"/>
                                        <p:tgtEl>
                                          <p:spTgt spid="74"/>
                                        </p:tgtEl>
                                      </p:cBhvr>
                                    </p:animEffect>
                                    <p:anim calcmode="lin" valueType="num">
                                      <p:cBhvr>
                                        <p:cTn id="18" dur="750" fill="hold"/>
                                        <p:tgtEl>
                                          <p:spTgt spid="74"/>
                                        </p:tgtEl>
                                        <p:attrNameLst>
                                          <p:attrName>ppt_x</p:attrName>
                                        </p:attrNameLst>
                                      </p:cBhvr>
                                      <p:tavLst>
                                        <p:tav tm="0">
                                          <p:val>
                                            <p:strVal val="#ppt_x"/>
                                          </p:val>
                                        </p:tav>
                                        <p:tav tm="100000">
                                          <p:val>
                                            <p:strVal val="#ppt_x"/>
                                          </p:val>
                                        </p:tav>
                                      </p:tavLst>
                                    </p:anim>
                                    <p:anim calcmode="lin" valueType="num">
                                      <p:cBhvr>
                                        <p:cTn id="19" dur="750" fill="hold"/>
                                        <p:tgtEl>
                                          <p:spTgt spid="74"/>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750"/>
                                        <p:tgtEl>
                                          <p:spTgt spid="80"/>
                                        </p:tgtEl>
                                      </p:cBhvr>
                                    </p:animEffect>
                                    <p:anim calcmode="lin" valueType="num">
                                      <p:cBhvr>
                                        <p:cTn id="24" dur="750" fill="hold"/>
                                        <p:tgtEl>
                                          <p:spTgt spid="80"/>
                                        </p:tgtEl>
                                        <p:attrNameLst>
                                          <p:attrName>ppt_x</p:attrName>
                                        </p:attrNameLst>
                                      </p:cBhvr>
                                      <p:tavLst>
                                        <p:tav tm="0">
                                          <p:val>
                                            <p:strVal val="#ppt_x"/>
                                          </p:val>
                                        </p:tav>
                                        <p:tav tm="100000">
                                          <p:val>
                                            <p:strVal val="#ppt_x"/>
                                          </p:val>
                                        </p:tav>
                                      </p:tavLst>
                                    </p:anim>
                                    <p:anim calcmode="lin" valueType="num">
                                      <p:cBhvr>
                                        <p:cTn id="25" dur="750" fill="hold"/>
                                        <p:tgtEl>
                                          <p:spTgt spid="80"/>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22" presetClass="entr" presetSubtype="4"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903853D-8B21-F68D-9424-6577ED3710B8}"/>
              </a:ext>
            </a:extLst>
          </p:cNvPr>
          <p:cNvPicPr>
            <a:picLocks noChangeAspect="1"/>
          </p:cNvPicPr>
          <p:nvPr/>
        </p:nvPicPr>
        <p:blipFill>
          <a:blip r:embed="rId3" cstate="screen">
            <a:duotone>
              <a:prstClr val="black"/>
              <a:schemeClr val="bg1">
                <a:tint val="45000"/>
                <a:satMod val="400000"/>
              </a:schemeClr>
            </a:duotone>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Title 2">
            <a:extLst>
              <a:ext uri="{FF2B5EF4-FFF2-40B4-BE49-F238E27FC236}">
                <a16:creationId xmlns:a16="http://schemas.microsoft.com/office/drawing/2014/main" id="{87D7E2C8-DB03-93D2-C3B3-3969645248EE}"/>
              </a:ext>
            </a:extLst>
          </p:cNvPr>
          <p:cNvSpPr txBox="1">
            <a:spLocks/>
          </p:cNvSpPr>
          <p:nvPr/>
        </p:nvSpPr>
        <p:spPr>
          <a:xfrm>
            <a:off x="6504167" y="2849417"/>
            <a:ext cx="5522181" cy="579584"/>
          </a:xfrm>
          <a:prstGeom prst="rect">
            <a:avLst/>
          </a:prstGeom>
        </p:spPr>
        <p:txBody>
          <a:bodyPr vert="horz" lIns="0" tIns="0" rIns="0" bIns="0" rtlCol="0" anchor="b" anchorCtr="0">
            <a:normAutofit/>
          </a:bodyPr>
          <a:lstStyle>
            <a:lvl1pPr algn="l" defTabSz="914400" rtl="0" eaLnBrk="1" latinLnBrk="0" hangingPunct="1">
              <a:lnSpc>
                <a:spcPct val="80000"/>
              </a:lnSpc>
              <a:spcBef>
                <a:spcPct val="0"/>
              </a:spcBef>
              <a:buNone/>
              <a:defRPr sz="6000" b="1" i="0" kern="1200" spc="1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lumMod val="95000"/>
                  </a:schemeClr>
                </a:solidFill>
              </a:rPr>
              <a:t>Key Findings &amp; Implications</a:t>
            </a:r>
          </a:p>
        </p:txBody>
      </p:sp>
      <p:pic>
        <p:nvPicPr>
          <p:cNvPr id="3" name="Picture 2" descr="A blue text on a black background&#10;&#10;Description automatically generated">
            <a:extLst>
              <a:ext uri="{FF2B5EF4-FFF2-40B4-BE49-F238E27FC236}">
                <a16:creationId xmlns:a16="http://schemas.microsoft.com/office/drawing/2014/main" id="{29BA69DF-E7F4-3477-B9E2-68B6B230677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0513489" y="6404864"/>
            <a:ext cx="974521" cy="353406"/>
          </a:xfrm>
          <a:prstGeom prst="rect">
            <a:avLst/>
          </a:prstGeom>
        </p:spPr>
      </p:pic>
      <p:pic>
        <p:nvPicPr>
          <p:cNvPr id="4" name="Picture 3">
            <a:extLst>
              <a:ext uri="{FF2B5EF4-FFF2-40B4-BE49-F238E27FC236}">
                <a16:creationId xmlns:a16="http://schemas.microsoft.com/office/drawing/2014/main" id="{A4149C0F-673E-F37C-984A-EEFEC89CDAC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1627104" y="6468678"/>
            <a:ext cx="476664" cy="289592"/>
          </a:xfrm>
          <a:prstGeom prst="rect">
            <a:avLst/>
          </a:prstGeom>
        </p:spPr>
      </p:pic>
    </p:spTree>
    <p:extLst>
      <p:ext uri="{BB962C8B-B14F-4D97-AF65-F5344CB8AC3E}">
        <p14:creationId xmlns:p14="http://schemas.microsoft.com/office/powerpoint/2010/main" val="1062827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6264C-D685-46D7-8367-347CF8F9313C}"/>
            </a:ext>
          </a:extLst>
        </p:cNvPr>
        <p:cNvGrpSpPr/>
        <p:nvPr/>
      </p:nvGrpSpPr>
      <p:grpSpPr>
        <a:xfrm>
          <a:off x="0" y="0"/>
          <a:ext cx="0" cy="0"/>
          <a:chOff x="0" y="0"/>
          <a:chExt cx="0" cy="0"/>
        </a:xfrm>
      </p:grpSpPr>
      <p:sp>
        <p:nvSpPr>
          <p:cNvPr id="54" name="Title 1">
            <a:extLst>
              <a:ext uri="{FF2B5EF4-FFF2-40B4-BE49-F238E27FC236}">
                <a16:creationId xmlns:a16="http://schemas.microsoft.com/office/drawing/2014/main" id="{9121EE6F-6C36-FAEA-905D-3A43BEAC4215}"/>
              </a:ext>
            </a:extLst>
          </p:cNvPr>
          <p:cNvSpPr txBox="1">
            <a:spLocks/>
          </p:cNvSpPr>
          <p:nvPr/>
        </p:nvSpPr>
        <p:spPr>
          <a:xfrm>
            <a:off x="549911" y="323148"/>
            <a:ext cx="4189144" cy="570793"/>
          </a:xfrm>
          <a:prstGeom prst="rect">
            <a:avLst/>
          </a:prstGeom>
        </p:spPr>
        <p:txBody>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Literature Review</a:t>
            </a:r>
          </a:p>
        </p:txBody>
      </p:sp>
      <p:sp>
        <p:nvSpPr>
          <p:cNvPr id="2" name="Freeform: Shape 1">
            <a:extLst>
              <a:ext uri="{FF2B5EF4-FFF2-40B4-BE49-F238E27FC236}">
                <a16:creationId xmlns:a16="http://schemas.microsoft.com/office/drawing/2014/main" id="{8C278553-B1CE-D254-54CD-87EAB2379B34}"/>
              </a:ext>
            </a:extLst>
          </p:cNvPr>
          <p:cNvSpPr/>
          <p:nvPr/>
        </p:nvSpPr>
        <p:spPr>
          <a:xfrm>
            <a:off x="3870613" y="1203613"/>
            <a:ext cx="2752351" cy="2202528"/>
          </a:xfrm>
          <a:custGeom>
            <a:avLst/>
            <a:gdLst>
              <a:gd name="connsiteX0" fmla="*/ 0 w 2752351"/>
              <a:gd name="connsiteY0" fmla="*/ 0 h 2202528"/>
              <a:gd name="connsiteX1" fmla="*/ 2202528 w 2752351"/>
              <a:gd name="connsiteY1" fmla="*/ 0 h 2202528"/>
              <a:gd name="connsiteX2" fmla="*/ 2202528 w 2752351"/>
              <a:gd name="connsiteY2" fmla="*/ 846393 h 2202528"/>
              <a:gd name="connsiteX3" fmla="*/ 2230204 w 2752351"/>
              <a:gd name="connsiteY3" fmla="*/ 823559 h 2202528"/>
              <a:gd name="connsiteX4" fmla="*/ 2417450 w 2752351"/>
              <a:gd name="connsiteY4" fmla="*/ 766363 h 2202528"/>
              <a:gd name="connsiteX5" fmla="*/ 2752351 w 2752351"/>
              <a:gd name="connsiteY5" fmla="*/ 1101264 h 2202528"/>
              <a:gd name="connsiteX6" fmla="*/ 2417450 w 2752351"/>
              <a:gd name="connsiteY6" fmla="*/ 1436165 h 2202528"/>
              <a:gd name="connsiteX7" fmla="*/ 2230204 w 2752351"/>
              <a:gd name="connsiteY7" fmla="*/ 1378969 h 2202528"/>
              <a:gd name="connsiteX8" fmla="*/ 2202528 w 2752351"/>
              <a:gd name="connsiteY8" fmla="*/ 1356135 h 2202528"/>
              <a:gd name="connsiteX9" fmla="*/ 2202528 w 2752351"/>
              <a:gd name="connsiteY9" fmla="*/ 2202528 h 2202528"/>
              <a:gd name="connsiteX10" fmla="*/ 1431824 w 2752351"/>
              <a:gd name="connsiteY10" fmla="*/ 2202528 h 2202528"/>
              <a:gd name="connsiteX11" fmla="*/ 1451973 w 2752351"/>
              <a:gd name="connsiteY11" fmla="*/ 2165406 h 2202528"/>
              <a:gd name="connsiteX12" fmla="*/ 1481884 w 2752351"/>
              <a:gd name="connsiteY12" fmla="*/ 2017251 h 2202528"/>
              <a:gd name="connsiteX13" fmla="*/ 1101264 w 2752351"/>
              <a:gd name="connsiteY13" fmla="*/ 1636631 h 2202528"/>
              <a:gd name="connsiteX14" fmla="*/ 720644 w 2752351"/>
              <a:gd name="connsiteY14" fmla="*/ 2017251 h 2202528"/>
              <a:gd name="connsiteX15" fmla="*/ 750555 w 2752351"/>
              <a:gd name="connsiteY15" fmla="*/ 2165406 h 2202528"/>
              <a:gd name="connsiteX16" fmla="*/ 770705 w 2752351"/>
              <a:gd name="connsiteY16" fmla="*/ 2202528 h 2202528"/>
              <a:gd name="connsiteX17" fmla="*/ 0 w 2752351"/>
              <a:gd name="connsiteY17" fmla="*/ 2202528 h 220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2351" h="2202528">
                <a:moveTo>
                  <a:pt x="0" y="0"/>
                </a:moveTo>
                <a:lnTo>
                  <a:pt x="2202528" y="0"/>
                </a:lnTo>
                <a:lnTo>
                  <a:pt x="2202528" y="846393"/>
                </a:lnTo>
                <a:lnTo>
                  <a:pt x="2230204" y="823559"/>
                </a:lnTo>
                <a:cubicBezTo>
                  <a:pt x="2283654" y="787448"/>
                  <a:pt x="2348090" y="766363"/>
                  <a:pt x="2417450" y="766363"/>
                </a:cubicBezTo>
                <a:cubicBezTo>
                  <a:pt x="2602411" y="766363"/>
                  <a:pt x="2752351" y="916303"/>
                  <a:pt x="2752351" y="1101264"/>
                </a:cubicBezTo>
                <a:cubicBezTo>
                  <a:pt x="2752351" y="1286225"/>
                  <a:pt x="2602411" y="1436165"/>
                  <a:pt x="2417450" y="1436165"/>
                </a:cubicBezTo>
                <a:cubicBezTo>
                  <a:pt x="2348090" y="1436165"/>
                  <a:pt x="2283654" y="1415080"/>
                  <a:pt x="2230204" y="1378969"/>
                </a:cubicBezTo>
                <a:lnTo>
                  <a:pt x="2202528" y="1356135"/>
                </a:lnTo>
                <a:lnTo>
                  <a:pt x="2202528" y="2202528"/>
                </a:lnTo>
                <a:lnTo>
                  <a:pt x="1431824" y="2202528"/>
                </a:lnTo>
                <a:lnTo>
                  <a:pt x="1451973" y="2165406"/>
                </a:lnTo>
                <a:cubicBezTo>
                  <a:pt x="1471234" y="2119869"/>
                  <a:pt x="1481884" y="2069804"/>
                  <a:pt x="1481884" y="2017251"/>
                </a:cubicBezTo>
                <a:cubicBezTo>
                  <a:pt x="1481884" y="1807040"/>
                  <a:pt x="1311475" y="1636631"/>
                  <a:pt x="1101264" y="1636631"/>
                </a:cubicBezTo>
                <a:cubicBezTo>
                  <a:pt x="891053" y="1636631"/>
                  <a:pt x="720644" y="1807040"/>
                  <a:pt x="720644" y="2017251"/>
                </a:cubicBezTo>
                <a:cubicBezTo>
                  <a:pt x="720644" y="2069804"/>
                  <a:pt x="731295" y="2119869"/>
                  <a:pt x="750555" y="2165406"/>
                </a:cubicBezTo>
                <a:lnTo>
                  <a:pt x="770705" y="2202528"/>
                </a:lnTo>
                <a:lnTo>
                  <a:pt x="0" y="2202528"/>
                </a:lnTo>
                <a:close/>
              </a:path>
            </a:pathLst>
          </a:custGeom>
          <a:solidFill>
            <a:srgbClr val="7CA65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lumMod val="65000"/>
                  <a:lumOff val="35000"/>
                </a:schemeClr>
              </a:solidFill>
            </a:endParaRPr>
          </a:p>
        </p:txBody>
      </p:sp>
      <p:sp>
        <p:nvSpPr>
          <p:cNvPr id="3" name="Freeform: Shape 2">
            <a:extLst>
              <a:ext uri="{FF2B5EF4-FFF2-40B4-BE49-F238E27FC236}">
                <a16:creationId xmlns:a16="http://schemas.microsoft.com/office/drawing/2014/main" id="{950536FD-DB78-F463-8579-FDEDEF5B5964}"/>
              </a:ext>
            </a:extLst>
          </p:cNvPr>
          <p:cNvSpPr/>
          <p:nvPr/>
        </p:nvSpPr>
        <p:spPr>
          <a:xfrm>
            <a:off x="6118860" y="1203613"/>
            <a:ext cx="2202526" cy="2768425"/>
          </a:xfrm>
          <a:custGeom>
            <a:avLst/>
            <a:gdLst>
              <a:gd name="connsiteX0" fmla="*/ 0 w 2202526"/>
              <a:gd name="connsiteY0" fmla="*/ 0 h 2768425"/>
              <a:gd name="connsiteX1" fmla="*/ 2202526 w 2202526"/>
              <a:gd name="connsiteY1" fmla="*/ 0 h 2768425"/>
              <a:gd name="connsiteX2" fmla="*/ 2202526 w 2202526"/>
              <a:gd name="connsiteY2" fmla="*/ 2202528 h 2768425"/>
              <a:gd name="connsiteX3" fmla="*/ 1342872 w 2202526"/>
              <a:gd name="connsiteY3" fmla="*/ 2202528 h 2768425"/>
              <a:gd name="connsiteX4" fmla="*/ 1378968 w 2202526"/>
              <a:gd name="connsiteY4" fmla="*/ 2246278 h 2768425"/>
              <a:gd name="connsiteX5" fmla="*/ 1436164 w 2202526"/>
              <a:gd name="connsiteY5" fmla="*/ 2433524 h 2768425"/>
              <a:gd name="connsiteX6" fmla="*/ 1101263 w 2202526"/>
              <a:gd name="connsiteY6" fmla="*/ 2768425 h 2768425"/>
              <a:gd name="connsiteX7" fmla="*/ 766362 w 2202526"/>
              <a:gd name="connsiteY7" fmla="*/ 2433524 h 2768425"/>
              <a:gd name="connsiteX8" fmla="*/ 823558 w 2202526"/>
              <a:gd name="connsiteY8" fmla="*/ 2246278 h 2768425"/>
              <a:gd name="connsiteX9" fmla="*/ 859655 w 2202526"/>
              <a:gd name="connsiteY9" fmla="*/ 2202528 h 2768425"/>
              <a:gd name="connsiteX10" fmla="*/ 0 w 2202526"/>
              <a:gd name="connsiteY10" fmla="*/ 2202528 h 2768425"/>
              <a:gd name="connsiteX11" fmla="*/ 0 w 2202526"/>
              <a:gd name="connsiteY11" fmla="*/ 1440549 h 2768425"/>
              <a:gd name="connsiteX12" fmla="*/ 21049 w 2202526"/>
              <a:gd name="connsiteY12" fmla="*/ 1451973 h 2768425"/>
              <a:gd name="connsiteX13" fmla="*/ 169203 w 2202526"/>
              <a:gd name="connsiteY13" fmla="*/ 1481884 h 2768425"/>
              <a:gd name="connsiteX14" fmla="*/ 549823 w 2202526"/>
              <a:gd name="connsiteY14" fmla="*/ 1101264 h 2768425"/>
              <a:gd name="connsiteX15" fmla="*/ 169203 w 2202526"/>
              <a:gd name="connsiteY15" fmla="*/ 720644 h 2768425"/>
              <a:gd name="connsiteX16" fmla="*/ 21049 w 2202526"/>
              <a:gd name="connsiteY16" fmla="*/ 750555 h 2768425"/>
              <a:gd name="connsiteX17" fmla="*/ 0 w 2202526"/>
              <a:gd name="connsiteY17" fmla="*/ 761980 h 27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2526" h="2768425">
                <a:moveTo>
                  <a:pt x="0" y="0"/>
                </a:moveTo>
                <a:lnTo>
                  <a:pt x="2202526" y="0"/>
                </a:lnTo>
                <a:lnTo>
                  <a:pt x="2202526" y="2202528"/>
                </a:lnTo>
                <a:lnTo>
                  <a:pt x="1342872" y="2202528"/>
                </a:lnTo>
                <a:lnTo>
                  <a:pt x="1378968" y="2246278"/>
                </a:lnTo>
                <a:cubicBezTo>
                  <a:pt x="1415079" y="2299728"/>
                  <a:pt x="1436164" y="2364164"/>
                  <a:pt x="1436164" y="2433524"/>
                </a:cubicBezTo>
                <a:cubicBezTo>
                  <a:pt x="1436164" y="2618485"/>
                  <a:pt x="1286224" y="2768425"/>
                  <a:pt x="1101263" y="2768425"/>
                </a:cubicBezTo>
                <a:cubicBezTo>
                  <a:pt x="916302" y="2768425"/>
                  <a:pt x="766362" y="2618485"/>
                  <a:pt x="766362" y="2433524"/>
                </a:cubicBezTo>
                <a:cubicBezTo>
                  <a:pt x="766362" y="2364164"/>
                  <a:pt x="787448" y="2299728"/>
                  <a:pt x="823558" y="2246278"/>
                </a:cubicBezTo>
                <a:lnTo>
                  <a:pt x="859655" y="2202528"/>
                </a:lnTo>
                <a:lnTo>
                  <a:pt x="0" y="2202528"/>
                </a:lnTo>
                <a:lnTo>
                  <a:pt x="0" y="1440549"/>
                </a:lnTo>
                <a:lnTo>
                  <a:pt x="21049" y="1451973"/>
                </a:lnTo>
                <a:cubicBezTo>
                  <a:pt x="66585" y="1471234"/>
                  <a:pt x="116651" y="1481884"/>
                  <a:pt x="169203" y="1481884"/>
                </a:cubicBezTo>
                <a:cubicBezTo>
                  <a:pt x="379414" y="1481884"/>
                  <a:pt x="549823" y="1311475"/>
                  <a:pt x="549823" y="1101264"/>
                </a:cubicBezTo>
                <a:cubicBezTo>
                  <a:pt x="549823" y="891053"/>
                  <a:pt x="379414" y="720644"/>
                  <a:pt x="169203" y="720644"/>
                </a:cubicBezTo>
                <a:cubicBezTo>
                  <a:pt x="116651" y="720644"/>
                  <a:pt x="66585" y="731295"/>
                  <a:pt x="21049" y="750555"/>
                </a:cubicBezTo>
                <a:lnTo>
                  <a:pt x="0" y="761980"/>
                </a:lnTo>
                <a:close/>
              </a:path>
            </a:pathLst>
          </a:custGeom>
          <a:solidFill>
            <a:srgbClr val="F9D44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lumMod val="65000"/>
                  <a:lumOff val="35000"/>
                </a:schemeClr>
              </a:solidFill>
            </a:endParaRPr>
          </a:p>
        </p:txBody>
      </p:sp>
      <p:sp>
        <p:nvSpPr>
          <p:cNvPr id="4" name="Freeform: Shape 3">
            <a:extLst>
              <a:ext uri="{FF2B5EF4-FFF2-40B4-BE49-F238E27FC236}">
                <a16:creationId xmlns:a16="http://schemas.microsoft.com/office/drawing/2014/main" id="{4603AFB0-2BA2-3F0A-C828-76D44E0A95D7}"/>
              </a:ext>
            </a:extLst>
          </p:cNvPr>
          <p:cNvSpPr/>
          <p:nvPr/>
        </p:nvSpPr>
        <p:spPr>
          <a:xfrm>
            <a:off x="3870613" y="2885963"/>
            <a:ext cx="2202528" cy="2768423"/>
          </a:xfrm>
          <a:custGeom>
            <a:avLst/>
            <a:gdLst>
              <a:gd name="connsiteX0" fmla="*/ 1101264 w 2202528"/>
              <a:gd name="connsiteY0" fmla="*/ 0 h 2768423"/>
              <a:gd name="connsiteX1" fmla="*/ 1436165 w 2202528"/>
              <a:gd name="connsiteY1" fmla="*/ 334901 h 2768423"/>
              <a:gd name="connsiteX2" fmla="*/ 1378969 w 2202528"/>
              <a:gd name="connsiteY2" fmla="*/ 522147 h 2768423"/>
              <a:gd name="connsiteX3" fmla="*/ 1342873 w 2202528"/>
              <a:gd name="connsiteY3" fmla="*/ 565897 h 2768423"/>
              <a:gd name="connsiteX4" fmla="*/ 2202528 w 2202528"/>
              <a:gd name="connsiteY4" fmla="*/ 565897 h 2768423"/>
              <a:gd name="connsiteX5" fmla="*/ 2202528 w 2202528"/>
              <a:gd name="connsiteY5" fmla="*/ 1329944 h 2768423"/>
              <a:gd name="connsiteX6" fmla="*/ 2177669 w 2202528"/>
              <a:gd name="connsiteY6" fmla="*/ 1316451 h 2768423"/>
              <a:gd name="connsiteX7" fmla="*/ 2029514 w 2202528"/>
              <a:gd name="connsiteY7" fmla="*/ 1286540 h 2768423"/>
              <a:gd name="connsiteX8" fmla="*/ 1648894 w 2202528"/>
              <a:gd name="connsiteY8" fmla="*/ 1667160 h 2768423"/>
              <a:gd name="connsiteX9" fmla="*/ 2029514 w 2202528"/>
              <a:gd name="connsiteY9" fmla="*/ 2047780 h 2768423"/>
              <a:gd name="connsiteX10" fmla="*/ 2177669 w 2202528"/>
              <a:gd name="connsiteY10" fmla="*/ 2017869 h 2768423"/>
              <a:gd name="connsiteX11" fmla="*/ 2202528 w 2202528"/>
              <a:gd name="connsiteY11" fmla="*/ 2004376 h 2768423"/>
              <a:gd name="connsiteX12" fmla="*/ 2202528 w 2202528"/>
              <a:gd name="connsiteY12" fmla="*/ 2768423 h 2768423"/>
              <a:gd name="connsiteX13" fmla="*/ 0 w 2202528"/>
              <a:gd name="connsiteY13" fmla="*/ 2768423 h 2768423"/>
              <a:gd name="connsiteX14" fmla="*/ 0 w 2202528"/>
              <a:gd name="connsiteY14" fmla="*/ 565897 h 2768423"/>
              <a:gd name="connsiteX15" fmla="*/ 859656 w 2202528"/>
              <a:gd name="connsiteY15" fmla="*/ 565897 h 2768423"/>
              <a:gd name="connsiteX16" fmla="*/ 823559 w 2202528"/>
              <a:gd name="connsiteY16" fmla="*/ 522147 h 2768423"/>
              <a:gd name="connsiteX17" fmla="*/ 766363 w 2202528"/>
              <a:gd name="connsiteY17" fmla="*/ 334901 h 2768423"/>
              <a:gd name="connsiteX18" fmla="*/ 1101264 w 2202528"/>
              <a:gd name="connsiteY18" fmla="*/ 0 h 276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2528" h="2768423">
                <a:moveTo>
                  <a:pt x="1101264" y="0"/>
                </a:moveTo>
                <a:cubicBezTo>
                  <a:pt x="1286225" y="0"/>
                  <a:pt x="1436165" y="149940"/>
                  <a:pt x="1436165" y="334901"/>
                </a:cubicBezTo>
                <a:cubicBezTo>
                  <a:pt x="1436165" y="404261"/>
                  <a:pt x="1415080" y="468697"/>
                  <a:pt x="1378969" y="522147"/>
                </a:cubicBezTo>
                <a:lnTo>
                  <a:pt x="1342873" y="565897"/>
                </a:lnTo>
                <a:lnTo>
                  <a:pt x="2202528" y="565897"/>
                </a:lnTo>
                <a:lnTo>
                  <a:pt x="2202528" y="1329944"/>
                </a:lnTo>
                <a:lnTo>
                  <a:pt x="2177669" y="1316451"/>
                </a:lnTo>
                <a:cubicBezTo>
                  <a:pt x="2132132" y="1297191"/>
                  <a:pt x="2082067" y="1286540"/>
                  <a:pt x="2029514" y="1286540"/>
                </a:cubicBezTo>
                <a:cubicBezTo>
                  <a:pt x="1819303" y="1286540"/>
                  <a:pt x="1648894" y="1456949"/>
                  <a:pt x="1648894" y="1667160"/>
                </a:cubicBezTo>
                <a:cubicBezTo>
                  <a:pt x="1648894" y="1877371"/>
                  <a:pt x="1819303" y="2047780"/>
                  <a:pt x="2029514" y="2047780"/>
                </a:cubicBezTo>
                <a:cubicBezTo>
                  <a:pt x="2082067" y="2047780"/>
                  <a:pt x="2132132" y="2037130"/>
                  <a:pt x="2177669" y="2017869"/>
                </a:cubicBezTo>
                <a:lnTo>
                  <a:pt x="2202528" y="2004376"/>
                </a:lnTo>
                <a:lnTo>
                  <a:pt x="2202528" y="2768423"/>
                </a:lnTo>
                <a:lnTo>
                  <a:pt x="0" y="2768423"/>
                </a:lnTo>
                <a:lnTo>
                  <a:pt x="0" y="565897"/>
                </a:lnTo>
                <a:lnTo>
                  <a:pt x="859656" y="565897"/>
                </a:lnTo>
                <a:lnTo>
                  <a:pt x="823559" y="522147"/>
                </a:lnTo>
                <a:cubicBezTo>
                  <a:pt x="787449" y="468697"/>
                  <a:pt x="766363" y="404261"/>
                  <a:pt x="766363" y="334901"/>
                </a:cubicBezTo>
                <a:cubicBezTo>
                  <a:pt x="766363" y="149940"/>
                  <a:pt x="916303" y="0"/>
                  <a:pt x="1101264" y="0"/>
                </a:cubicBezTo>
                <a:close/>
              </a:path>
            </a:pathLst>
          </a:custGeom>
          <a:solidFill>
            <a:srgbClr val="4495A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lumMod val="65000"/>
                  <a:lumOff val="35000"/>
                </a:schemeClr>
              </a:solidFill>
            </a:endParaRPr>
          </a:p>
        </p:txBody>
      </p:sp>
      <p:sp>
        <p:nvSpPr>
          <p:cNvPr id="5" name="Freeform: Shape 4">
            <a:extLst>
              <a:ext uri="{FF2B5EF4-FFF2-40B4-BE49-F238E27FC236}">
                <a16:creationId xmlns:a16="http://schemas.microsoft.com/office/drawing/2014/main" id="{61C9EDF8-F0A6-FA64-458D-11FA45196640}"/>
              </a:ext>
            </a:extLst>
          </p:cNvPr>
          <p:cNvSpPr/>
          <p:nvPr/>
        </p:nvSpPr>
        <p:spPr>
          <a:xfrm>
            <a:off x="5565226" y="3451860"/>
            <a:ext cx="2756160" cy="2202526"/>
          </a:xfrm>
          <a:custGeom>
            <a:avLst/>
            <a:gdLst>
              <a:gd name="connsiteX0" fmla="*/ 553634 w 2756160"/>
              <a:gd name="connsiteY0" fmla="*/ 0 h 2202526"/>
              <a:gd name="connsiteX1" fmla="*/ 1324338 w 2756160"/>
              <a:gd name="connsiteY1" fmla="*/ 0 h 2202526"/>
              <a:gd name="connsiteX2" fmla="*/ 1304188 w 2756160"/>
              <a:gd name="connsiteY2" fmla="*/ 37123 h 2202526"/>
              <a:gd name="connsiteX3" fmla="*/ 1274277 w 2756160"/>
              <a:gd name="connsiteY3" fmla="*/ 185277 h 2202526"/>
              <a:gd name="connsiteX4" fmla="*/ 1654897 w 2756160"/>
              <a:gd name="connsiteY4" fmla="*/ 565897 h 2202526"/>
              <a:gd name="connsiteX5" fmla="*/ 2035517 w 2756160"/>
              <a:gd name="connsiteY5" fmla="*/ 185277 h 2202526"/>
              <a:gd name="connsiteX6" fmla="*/ 2005606 w 2756160"/>
              <a:gd name="connsiteY6" fmla="*/ 37123 h 2202526"/>
              <a:gd name="connsiteX7" fmla="*/ 1985457 w 2756160"/>
              <a:gd name="connsiteY7" fmla="*/ 0 h 2202526"/>
              <a:gd name="connsiteX8" fmla="*/ 2756160 w 2756160"/>
              <a:gd name="connsiteY8" fmla="*/ 0 h 2202526"/>
              <a:gd name="connsiteX9" fmla="*/ 2756160 w 2756160"/>
              <a:gd name="connsiteY9" fmla="*/ 2202526 h 2202526"/>
              <a:gd name="connsiteX10" fmla="*/ 553634 w 2756160"/>
              <a:gd name="connsiteY10" fmla="*/ 2202526 h 2202526"/>
              <a:gd name="connsiteX11" fmla="*/ 553634 w 2756160"/>
              <a:gd name="connsiteY11" fmla="*/ 1352990 h 2202526"/>
              <a:gd name="connsiteX12" fmla="*/ 522147 w 2756160"/>
              <a:gd name="connsiteY12" fmla="*/ 1378969 h 2202526"/>
              <a:gd name="connsiteX13" fmla="*/ 334901 w 2756160"/>
              <a:gd name="connsiteY13" fmla="*/ 1436164 h 2202526"/>
              <a:gd name="connsiteX14" fmla="*/ 0 w 2756160"/>
              <a:gd name="connsiteY14" fmla="*/ 1101263 h 2202526"/>
              <a:gd name="connsiteX15" fmla="*/ 334901 w 2756160"/>
              <a:gd name="connsiteY15" fmla="*/ 766362 h 2202526"/>
              <a:gd name="connsiteX16" fmla="*/ 522147 w 2756160"/>
              <a:gd name="connsiteY16" fmla="*/ 823558 h 2202526"/>
              <a:gd name="connsiteX17" fmla="*/ 553634 w 2756160"/>
              <a:gd name="connsiteY17" fmla="*/ 849537 h 22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6160" h="2202526">
                <a:moveTo>
                  <a:pt x="553634" y="0"/>
                </a:moveTo>
                <a:lnTo>
                  <a:pt x="1324338" y="0"/>
                </a:lnTo>
                <a:lnTo>
                  <a:pt x="1304188" y="37123"/>
                </a:lnTo>
                <a:cubicBezTo>
                  <a:pt x="1284928" y="82659"/>
                  <a:pt x="1274277" y="132724"/>
                  <a:pt x="1274277" y="185277"/>
                </a:cubicBezTo>
                <a:cubicBezTo>
                  <a:pt x="1274277" y="395488"/>
                  <a:pt x="1444686" y="565897"/>
                  <a:pt x="1654897" y="565897"/>
                </a:cubicBezTo>
                <a:cubicBezTo>
                  <a:pt x="1865108" y="565897"/>
                  <a:pt x="2035517" y="395488"/>
                  <a:pt x="2035517" y="185277"/>
                </a:cubicBezTo>
                <a:cubicBezTo>
                  <a:pt x="2035517" y="132724"/>
                  <a:pt x="2024867" y="82659"/>
                  <a:pt x="2005606" y="37123"/>
                </a:cubicBezTo>
                <a:lnTo>
                  <a:pt x="1985457" y="0"/>
                </a:lnTo>
                <a:lnTo>
                  <a:pt x="2756160" y="0"/>
                </a:lnTo>
                <a:lnTo>
                  <a:pt x="2756160" y="2202526"/>
                </a:lnTo>
                <a:lnTo>
                  <a:pt x="553634" y="2202526"/>
                </a:lnTo>
                <a:lnTo>
                  <a:pt x="553634" y="1352990"/>
                </a:lnTo>
                <a:lnTo>
                  <a:pt x="522147" y="1378969"/>
                </a:lnTo>
                <a:cubicBezTo>
                  <a:pt x="468697" y="1415079"/>
                  <a:pt x="404261" y="1436164"/>
                  <a:pt x="334901" y="1436164"/>
                </a:cubicBezTo>
                <a:cubicBezTo>
                  <a:pt x="149940" y="1436164"/>
                  <a:pt x="0" y="1286224"/>
                  <a:pt x="0" y="1101263"/>
                </a:cubicBezTo>
                <a:cubicBezTo>
                  <a:pt x="0" y="916302"/>
                  <a:pt x="149940" y="766362"/>
                  <a:pt x="334901" y="766362"/>
                </a:cubicBezTo>
                <a:cubicBezTo>
                  <a:pt x="404261" y="766362"/>
                  <a:pt x="468697" y="787448"/>
                  <a:pt x="522147" y="823558"/>
                </a:cubicBezTo>
                <a:lnTo>
                  <a:pt x="553634" y="849537"/>
                </a:lnTo>
                <a:close/>
              </a:path>
            </a:pathLst>
          </a:cu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lumMod val="65000"/>
                  <a:lumOff val="35000"/>
                </a:schemeClr>
              </a:solidFill>
            </a:endParaRPr>
          </a:p>
        </p:txBody>
      </p:sp>
      <p:grpSp>
        <p:nvGrpSpPr>
          <p:cNvPr id="6" name="Group 5">
            <a:extLst>
              <a:ext uri="{FF2B5EF4-FFF2-40B4-BE49-F238E27FC236}">
                <a16:creationId xmlns:a16="http://schemas.microsoft.com/office/drawing/2014/main" id="{199E1A23-3F21-9ECA-1D4F-40123DCA7980}"/>
              </a:ext>
            </a:extLst>
          </p:cNvPr>
          <p:cNvGrpSpPr/>
          <p:nvPr/>
        </p:nvGrpSpPr>
        <p:grpSpPr>
          <a:xfrm>
            <a:off x="8793652" y="3885187"/>
            <a:ext cx="3181469" cy="1128570"/>
            <a:chOff x="8921977" y="2947244"/>
            <a:chExt cx="2926080" cy="1128570"/>
          </a:xfrm>
        </p:grpSpPr>
        <p:sp>
          <p:nvSpPr>
            <p:cNvPr id="7" name="TextBox 6">
              <a:extLst>
                <a:ext uri="{FF2B5EF4-FFF2-40B4-BE49-F238E27FC236}">
                  <a16:creationId xmlns:a16="http://schemas.microsoft.com/office/drawing/2014/main" id="{A9C0DE79-8263-086A-ACBB-56302505DFBF}"/>
                </a:ext>
              </a:extLst>
            </p:cNvPr>
            <p:cNvSpPr txBox="1"/>
            <p:nvPr/>
          </p:nvSpPr>
          <p:spPr>
            <a:xfrm>
              <a:off x="8921977" y="2947244"/>
              <a:ext cx="2926080" cy="461665"/>
            </a:xfrm>
            <a:prstGeom prst="rect">
              <a:avLst/>
            </a:prstGeom>
            <a:noFill/>
          </p:spPr>
          <p:txBody>
            <a:bodyPr wrap="square" lIns="0" rIns="0" rtlCol="0" anchor="b">
              <a:spAutoFit/>
            </a:bodyPr>
            <a:lstStyle/>
            <a:p>
              <a:r>
                <a:rPr lang="en-US" sz="2400" noProof="1">
                  <a:solidFill>
                    <a:srgbClr val="ED7D31"/>
                  </a:solidFill>
                </a:rPr>
                <a:t>[33]</a:t>
              </a:r>
            </a:p>
          </p:txBody>
        </p:sp>
        <p:sp>
          <p:nvSpPr>
            <p:cNvPr id="8" name="TextBox 7">
              <a:extLst>
                <a:ext uri="{FF2B5EF4-FFF2-40B4-BE49-F238E27FC236}">
                  <a16:creationId xmlns:a16="http://schemas.microsoft.com/office/drawing/2014/main" id="{9DF5DC32-0837-5060-DB9A-E486476D2FD3}"/>
                </a:ext>
              </a:extLst>
            </p:cNvPr>
            <p:cNvSpPr txBox="1"/>
            <p:nvPr/>
          </p:nvSpPr>
          <p:spPr>
            <a:xfrm>
              <a:off x="8921977" y="3406400"/>
              <a:ext cx="2926080" cy="669414"/>
            </a:xfrm>
            <a:prstGeom prst="rect">
              <a:avLst/>
            </a:prstGeom>
            <a:noFill/>
          </p:spPr>
          <p:txBody>
            <a:bodyPr wrap="square" lIns="0" rIns="0" rtlCol="0" anchor="t">
              <a:spAutoFit/>
            </a:bodyPr>
            <a:lstStyle/>
            <a:p>
              <a:pPr algn="ctr"/>
              <a:r>
                <a:rPr lang="en-US" sz="1250" noProof="1">
                  <a:solidFill>
                    <a:schemeClr val="bg1">
                      <a:lumMod val="65000"/>
                      <a:lumOff val="35000"/>
                    </a:schemeClr>
                  </a:solidFill>
                </a:rPr>
                <a:t>Secure Resource Management in Cloud Computing: Challenges, Strategies and Meta-Analysis, D. Saxena et al. 2025.</a:t>
              </a:r>
            </a:p>
          </p:txBody>
        </p:sp>
      </p:grpSp>
      <p:grpSp>
        <p:nvGrpSpPr>
          <p:cNvPr id="9" name="Group 8">
            <a:extLst>
              <a:ext uri="{FF2B5EF4-FFF2-40B4-BE49-F238E27FC236}">
                <a16:creationId xmlns:a16="http://schemas.microsoft.com/office/drawing/2014/main" id="{7A6E7379-BC7F-E1CC-DCBA-57307B70045D}"/>
              </a:ext>
            </a:extLst>
          </p:cNvPr>
          <p:cNvGrpSpPr/>
          <p:nvPr/>
        </p:nvGrpSpPr>
        <p:grpSpPr>
          <a:xfrm>
            <a:off x="216877" y="3885187"/>
            <a:ext cx="3181470" cy="1105487"/>
            <a:chOff x="332936" y="2947244"/>
            <a:chExt cx="2926080" cy="1105487"/>
          </a:xfrm>
        </p:grpSpPr>
        <p:sp>
          <p:nvSpPr>
            <p:cNvPr id="10" name="TextBox 9">
              <a:extLst>
                <a:ext uri="{FF2B5EF4-FFF2-40B4-BE49-F238E27FC236}">
                  <a16:creationId xmlns:a16="http://schemas.microsoft.com/office/drawing/2014/main" id="{542A9A08-0EE5-3EE7-2D67-4D7FD413363D}"/>
                </a:ext>
              </a:extLst>
            </p:cNvPr>
            <p:cNvSpPr txBox="1"/>
            <p:nvPr/>
          </p:nvSpPr>
          <p:spPr>
            <a:xfrm>
              <a:off x="332936" y="2947244"/>
              <a:ext cx="2926080" cy="461665"/>
            </a:xfrm>
            <a:prstGeom prst="rect">
              <a:avLst/>
            </a:prstGeom>
            <a:noFill/>
          </p:spPr>
          <p:txBody>
            <a:bodyPr wrap="square" lIns="0" rIns="0" rtlCol="0" anchor="b">
              <a:spAutoFit/>
            </a:bodyPr>
            <a:lstStyle/>
            <a:p>
              <a:pPr algn="r"/>
              <a:r>
                <a:rPr lang="en-US" sz="2400" dirty="0">
                  <a:solidFill>
                    <a:srgbClr val="4495A2"/>
                  </a:solidFill>
                </a:rPr>
                <a:t>[34]</a:t>
              </a:r>
            </a:p>
          </p:txBody>
        </p:sp>
        <p:sp>
          <p:nvSpPr>
            <p:cNvPr id="11" name="TextBox 10">
              <a:extLst>
                <a:ext uri="{FF2B5EF4-FFF2-40B4-BE49-F238E27FC236}">
                  <a16:creationId xmlns:a16="http://schemas.microsoft.com/office/drawing/2014/main" id="{66689B4E-41EA-BF96-9CAB-09CA2B3D6784}"/>
                </a:ext>
              </a:extLst>
            </p:cNvPr>
            <p:cNvSpPr txBox="1"/>
            <p:nvPr/>
          </p:nvSpPr>
          <p:spPr>
            <a:xfrm>
              <a:off x="332936" y="3406400"/>
              <a:ext cx="2926080" cy="646331"/>
            </a:xfrm>
            <a:prstGeom prst="rect">
              <a:avLst/>
            </a:prstGeom>
            <a:noFill/>
          </p:spPr>
          <p:txBody>
            <a:bodyPr wrap="square" lIns="0" rIns="0" rtlCol="0" anchor="t">
              <a:spAutoFit/>
            </a:bodyPr>
            <a:lstStyle/>
            <a:p>
              <a:pPr algn="ctr"/>
              <a:r>
                <a:rPr lang="en-US" sz="1200" noProof="1">
                  <a:solidFill>
                    <a:schemeClr val="bg1">
                      <a:lumMod val="65000"/>
                      <a:lumOff val="35000"/>
                    </a:schemeClr>
                  </a:solidFill>
                </a:rPr>
                <a:t>Literature Review of Machine Learning and Threat Intelligence in Cloud Security, R. Thaqi et al. 2025.</a:t>
              </a:r>
            </a:p>
          </p:txBody>
        </p:sp>
      </p:grpSp>
      <p:grpSp>
        <p:nvGrpSpPr>
          <p:cNvPr id="12" name="Group 11">
            <a:extLst>
              <a:ext uri="{FF2B5EF4-FFF2-40B4-BE49-F238E27FC236}">
                <a16:creationId xmlns:a16="http://schemas.microsoft.com/office/drawing/2014/main" id="{AC23E2CD-0E68-DF9C-5C6C-2A67EB733B6A}"/>
              </a:ext>
            </a:extLst>
          </p:cNvPr>
          <p:cNvGrpSpPr/>
          <p:nvPr/>
        </p:nvGrpSpPr>
        <p:grpSpPr>
          <a:xfrm>
            <a:off x="8793653" y="1682660"/>
            <a:ext cx="3181470" cy="1320930"/>
            <a:chOff x="8921977" y="1242150"/>
            <a:chExt cx="2926080" cy="1320930"/>
          </a:xfrm>
        </p:grpSpPr>
        <p:sp>
          <p:nvSpPr>
            <p:cNvPr id="13" name="TextBox 12">
              <a:extLst>
                <a:ext uri="{FF2B5EF4-FFF2-40B4-BE49-F238E27FC236}">
                  <a16:creationId xmlns:a16="http://schemas.microsoft.com/office/drawing/2014/main" id="{FCECCD80-535D-D1D2-93E6-667886938DC2}"/>
                </a:ext>
              </a:extLst>
            </p:cNvPr>
            <p:cNvSpPr txBox="1"/>
            <p:nvPr/>
          </p:nvSpPr>
          <p:spPr>
            <a:xfrm>
              <a:off x="8921977" y="1242150"/>
              <a:ext cx="2926080" cy="461665"/>
            </a:xfrm>
            <a:prstGeom prst="rect">
              <a:avLst/>
            </a:prstGeom>
            <a:noFill/>
          </p:spPr>
          <p:txBody>
            <a:bodyPr wrap="square" lIns="0" rIns="0" rtlCol="0" anchor="b">
              <a:spAutoFit/>
            </a:bodyPr>
            <a:lstStyle/>
            <a:p>
              <a:r>
                <a:rPr lang="en-US" sz="2400" noProof="1">
                  <a:solidFill>
                    <a:srgbClr val="F9D448"/>
                  </a:solidFill>
                </a:rPr>
                <a:t>[32]</a:t>
              </a:r>
            </a:p>
          </p:txBody>
        </p:sp>
        <p:sp>
          <p:nvSpPr>
            <p:cNvPr id="14" name="TextBox 13">
              <a:extLst>
                <a:ext uri="{FF2B5EF4-FFF2-40B4-BE49-F238E27FC236}">
                  <a16:creationId xmlns:a16="http://schemas.microsoft.com/office/drawing/2014/main" id="{B0920376-8600-FDE3-C51D-D60A07F78F8E}"/>
                </a:ext>
              </a:extLst>
            </p:cNvPr>
            <p:cNvSpPr txBox="1"/>
            <p:nvPr/>
          </p:nvSpPr>
          <p:spPr>
            <a:xfrm>
              <a:off x="8921977" y="1701306"/>
              <a:ext cx="2926080" cy="861774"/>
            </a:xfrm>
            <a:prstGeom prst="rect">
              <a:avLst/>
            </a:prstGeom>
            <a:noFill/>
          </p:spPr>
          <p:txBody>
            <a:bodyPr wrap="square" lIns="0" rIns="0" rtlCol="0" anchor="t">
              <a:spAutoFit/>
            </a:bodyPr>
            <a:lstStyle/>
            <a:p>
              <a:pPr algn="ctr"/>
              <a:r>
                <a:rPr lang="en-US" sz="1250" noProof="1">
                  <a:solidFill>
                    <a:schemeClr val="bg1">
                      <a:lumMod val="65000"/>
                      <a:lumOff val="35000"/>
                    </a:schemeClr>
                  </a:solidFill>
                </a:rPr>
                <a:t>A novel framework to identify cybersecurity challenges and opportunities for organizational digital transformation in the cloud, X. Liang et al. 2025.</a:t>
              </a:r>
            </a:p>
          </p:txBody>
        </p:sp>
      </p:grpSp>
      <p:grpSp>
        <p:nvGrpSpPr>
          <p:cNvPr id="15" name="Group 14">
            <a:extLst>
              <a:ext uri="{FF2B5EF4-FFF2-40B4-BE49-F238E27FC236}">
                <a16:creationId xmlns:a16="http://schemas.microsoft.com/office/drawing/2014/main" id="{E97ACEF4-FFD7-E932-B634-82082E8F2032}"/>
              </a:ext>
            </a:extLst>
          </p:cNvPr>
          <p:cNvGrpSpPr/>
          <p:nvPr/>
        </p:nvGrpSpPr>
        <p:grpSpPr>
          <a:xfrm>
            <a:off x="216877" y="1682660"/>
            <a:ext cx="3181470" cy="1128570"/>
            <a:chOff x="332936" y="2627766"/>
            <a:chExt cx="2926080" cy="1128570"/>
          </a:xfrm>
        </p:grpSpPr>
        <p:sp>
          <p:nvSpPr>
            <p:cNvPr id="16" name="TextBox 15">
              <a:extLst>
                <a:ext uri="{FF2B5EF4-FFF2-40B4-BE49-F238E27FC236}">
                  <a16:creationId xmlns:a16="http://schemas.microsoft.com/office/drawing/2014/main" id="{0E8F37A1-9C68-D6A1-E80F-9D23D24A24E2}"/>
                </a:ext>
              </a:extLst>
            </p:cNvPr>
            <p:cNvSpPr txBox="1"/>
            <p:nvPr/>
          </p:nvSpPr>
          <p:spPr>
            <a:xfrm>
              <a:off x="332936" y="2627766"/>
              <a:ext cx="2926080" cy="461665"/>
            </a:xfrm>
            <a:prstGeom prst="rect">
              <a:avLst/>
            </a:prstGeom>
            <a:noFill/>
          </p:spPr>
          <p:txBody>
            <a:bodyPr wrap="square" lIns="0" rIns="0" rtlCol="0" anchor="b">
              <a:spAutoFit/>
            </a:bodyPr>
            <a:lstStyle/>
            <a:p>
              <a:pPr algn="r"/>
              <a:r>
                <a:rPr lang="en-US" sz="2400" noProof="1">
                  <a:solidFill>
                    <a:srgbClr val="7CA655"/>
                  </a:solidFill>
                </a:rPr>
                <a:t>[35]</a:t>
              </a:r>
            </a:p>
          </p:txBody>
        </p:sp>
        <p:sp>
          <p:nvSpPr>
            <p:cNvPr id="17" name="TextBox 16">
              <a:extLst>
                <a:ext uri="{FF2B5EF4-FFF2-40B4-BE49-F238E27FC236}">
                  <a16:creationId xmlns:a16="http://schemas.microsoft.com/office/drawing/2014/main" id="{BBE43FD0-5987-3AF9-FF49-D5A0D83FFD66}"/>
                </a:ext>
              </a:extLst>
            </p:cNvPr>
            <p:cNvSpPr txBox="1"/>
            <p:nvPr/>
          </p:nvSpPr>
          <p:spPr>
            <a:xfrm>
              <a:off x="332936" y="3086922"/>
              <a:ext cx="2926080" cy="669414"/>
            </a:xfrm>
            <a:prstGeom prst="rect">
              <a:avLst/>
            </a:prstGeom>
            <a:noFill/>
          </p:spPr>
          <p:txBody>
            <a:bodyPr wrap="square" lIns="0" rIns="0" rtlCol="0" anchor="t">
              <a:spAutoFit/>
            </a:bodyPr>
            <a:lstStyle/>
            <a:p>
              <a:pPr algn="ctr"/>
              <a:r>
                <a:rPr lang="en-US" sz="1250" noProof="1">
                  <a:solidFill>
                    <a:schemeClr val="bg1">
                      <a:lumMod val="65000"/>
                      <a:lumOff val="35000"/>
                    </a:schemeClr>
                  </a:solidFill>
                </a:rPr>
                <a:t>Cyber security techniques in cloud environment: comparative analysis of public, private and hybrid cloud, M. Lata et al. 2025.</a:t>
              </a:r>
            </a:p>
          </p:txBody>
        </p:sp>
      </p:grpSp>
      <p:pic>
        <p:nvPicPr>
          <p:cNvPr id="18" name="Graphic 17" descr="Shield Tick with solid fill">
            <a:extLst>
              <a:ext uri="{FF2B5EF4-FFF2-40B4-BE49-F238E27FC236}">
                <a16:creationId xmlns:a16="http://schemas.microsoft.com/office/drawing/2014/main" id="{573824E5-5BEB-DF03-F477-02FED909C09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34877" y="1499555"/>
            <a:ext cx="1074000" cy="1074000"/>
          </a:xfrm>
          <a:prstGeom prst="rect">
            <a:avLst/>
          </a:prstGeom>
        </p:spPr>
      </p:pic>
      <p:pic>
        <p:nvPicPr>
          <p:cNvPr id="19" name="Graphic 18" descr="Cloud Computing with solid fill">
            <a:extLst>
              <a:ext uri="{FF2B5EF4-FFF2-40B4-BE49-F238E27FC236}">
                <a16:creationId xmlns:a16="http://schemas.microsoft.com/office/drawing/2014/main" id="{6310D757-D9D1-E23F-842C-010260DF415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683123" y="4284444"/>
            <a:ext cx="1074000" cy="1074000"/>
          </a:xfrm>
          <a:prstGeom prst="rect">
            <a:avLst/>
          </a:prstGeom>
        </p:spPr>
      </p:pic>
      <p:pic>
        <p:nvPicPr>
          <p:cNvPr id="20" name="Graphic 19" descr="Cloud with solid fill">
            <a:extLst>
              <a:ext uri="{FF2B5EF4-FFF2-40B4-BE49-F238E27FC236}">
                <a16:creationId xmlns:a16="http://schemas.microsoft.com/office/drawing/2014/main" id="{21244BCB-7C65-5862-B5DF-C430E7A4B1A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841535" y="1767877"/>
            <a:ext cx="1074000" cy="1074000"/>
          </a:xfrm>
          <a:prstGeom prst="rect">
            <a:avLst/>
          </a:prstGeom>
        </p:spPr>
      </p:pic>
      <p:pic>
        <p:nvPicPr>
          <p:cNvPr id="21" name="Graphic 20" descr="Artificial Intelligence with solid fill">
            <a:extLst>
              <a:ext uri="{FF2B5EF4-FFF2-40B4-BE49-F238E27FC236}">
                <a16:creationId xmlns:a16="http://schemas.microsoft.com/office/drawing/2014/main" id="{6A831995-49BD-1AD8-8194-17556E89FAA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166554" y="4010948"/>
            <a:ext cx="1074000" cy="1074000"/>
          </a:xfrm>
          <a:prstGeom prst="rect">
            <a:avLst/>
          </a:prstGeom>
        </p:spPr>
      </p:pic>
      <p:pic>
        <p:nvPicPr>
          <p:cNvPr id="22" name="Picture 21" descr="A blue text on a black background&#10;&#10;Description automatically generated">
            <a:extLst>
              <a:ext uri="{FF2B5EF4-FFF2-40B4-BE49-F238E27FC236}">
                <a16:creationId xmlns:a16="http://schemas.microsoft.com/office/drawing/2014/main" id="{6A98C9EA-601D-1AA9-3E3B-4A81AD25C67B}"/>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23" name="Picture 22">
            <a:extLst>
              <a:ext uri="{FF2B5EF4-FFF2-40B4-BE49-F238E27FC236}">
                <a16:creationId xmlns:a16="http://schemas.microsoft.com/office/drawing/2014/main" id="{7EF56B9E-A7C0-9CAB-B7B3-9D3CF94BA3A0}"/>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1615509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500"/>
                            </p:stCondLst>
                            <p:childTnLst>
                              <p:par>
                                <p:cTn id="22" presetID="2" presetClass="entr" presetSubtype="6"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1+#ppt_w/2"/>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6"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2500"/>
                            </p:stCondLst>
                            <p:childTnLst>
                              <p:par>
                                <p:cTn id="35" presetID="2" presetClass="entr" presetSubtype="12"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0-#ppt_w/2"/>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12"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par>
                          <p:cTn id="47" fill="hold">
                            <p:stCondLst>
                              <p:cond delay="3500"/>
                            </p:stCondLst>
                            <p:childTnLst>
                              <p:par>
                                <p:cTn id="48" presetID="2" presetClass="entr" presetSubtype="9"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0-#ppt_w/2"/>
                                          </p:val>
                                        </p:tav>
                                        <p:tav tm="100000">
                                          <p:val>
                                            <p:strVal val="#ppt_x"/>
                                          </p:val>
                                        </p:tav>
                                      </p:tavLst>
                                    </p:anim>
                                    <p:anim calcmode="lin" valueType="num">
                                      <p:cBhvr additive="base">
                                        <p:cTn id="51" dur="500" fill="hold"/>
                                        <p:tgtEl>
                                          <p:spTgt spid="2"/>
                                        </p:tgtEl>
                                        <p:attrNameLst>
                                          <p:attrName>ppt_y</p:attrName>
                                        </p:attrNameLst>
                                      </p:cBhvr>
                                      <p:tavLst>
                                        <p:tav tm="0">
                                          <p:val>
                                            <p:strVal val="0-#ppt_h/2"/>
                                          </p:val>
                                        </p:tav>
                                        <p:tav tm="100000">
                                          <p:val>
                                            <p:strVal val="#ppt_y"/>
                                          </p:val>
                                        </p:tav>
                                      </p:tavLst>
                                    </p:anim>
                                  </p:childTnLst>
                                </p:cTn>
                              </p:par>
                              <p:par>
                                <p:cTn id="52" presetID="2" presetClass="entr" presetSubtype="9"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0-#ppt_w/2"/>
                                          </p:val>
                                        </p:tav>
                                        <p:tav tm="100000">
                                          <p:val>
                                            <p:strVal val="#ppt_x"/>
                                          </p:val>
                                        </p:tav>
                                      </p:tavLst>
                                    </p:anim>
                                    <p:anim calcmode="lin" valueType="num">
                                      <p:cBhvr additive="base">
                                        <p:cTn id="55" dur="500" fill="hold"/>
                                        <p:tgtEl>
                                          <p:spTgt spid="18"/>
                                        </p:tgtEl>
                                        <p:attrNameLst>
                                          <p:attrName>ppt_y</p:attrName>
                                        </p:attrNameLst>
                                      </p:cBhvr>
                                      <p:tavLst>
                                        <p:tav tm="0">
                                          <p:val>
                                            <p:strVal val="0-#ppt_h/2"/>
                                          </p:val>
                                        </p:tav>
                                        <p:tav tm="100000">
                                          <p:val>
                                            <p:strVal val="#ppt_y"/>
                                          </p:val>
                                        </p:tav>
                                      </p:tavLst>
                                    </p:anim>
                                  </p:childTnLst>
                                </p:cTn>
                              </p:par>
                            </p:childTnLst>
                          </p:cTn>
                        </p:par>
                        <p:par>
                          <p:cTn id="56" fill="hold">
                            <p:stCondLst>
                              <p:cond delay="4000"/>
                            </p:stCondLst>
                            <p:childTnLst>
                              <p:par>
                                <p:cTn id="57" presetID="10"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 grpId="0" animBg="1"/>
      <p:bldP spid="3" grpId="0" animBg="1"/>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0452B-1EDF-8D56-835F-2D4454C0D427}"/>
            </a:ext>
          </a:extLst>
        </p:cNvPr>
        <p:cNvGrpSpPr/>
        <p:nvPr/>
      </p:nvGrpSpPr>
      <p:grpSpPr>
        <a:xfrm>
          <a:off x="0" y="0"/>
          <a:ext cx="0" cy="0"/>
          <a:chOff x="0" y="0"/>
          <a:chExt cx="0" cy="0"/>
        </a:xfrm>
      </p:grpSpPr>
      <p:sp>
        <p:nvSpPr>
          <p:cNvPr id="54" name="Title 1">
            <a:extLst>
              <a:ext uri="{FF2B5EF4-FFF2-40B4-BE49-F238E27FC236}">
                <a16:creationId xmlns:a16="http://schemas.microsoft.com/office/drawing/2014/main" id="{8F097DE2-1240-ED6E-3C0E-096356644D02}"/>
              </a:ext>
            </a:extLst>
          </p:cNvPr>
          <p:cNvSpPr txBox="1">
            <a:spLocks/>
          </p:cNvSpPr>
          <p:nvPr/>
        </p:nvSpPr>
        <p:spPr>
          <a:xfrm>
            <a:off x="549911" y="323148"/>
            <a:ext cx="4189144" cy="570793"/>
          </a:xfrm>
          <a:prstGeom prst="rect">
            <a:avLst/>
          </a:prstGeom>
        </p:spPr>
        <p:txBody>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Literature Review</a:t>
            </a:r>
          </a:p>
        </p:txBody>
      </p:sp>
      <p:grpSp>
        <p:nvGrpSpPr>
          <p:cNvPr id="2" name="Group 1">
            <a:extLst>
              <a:ext uri="{FF2B5EF4-FFF2-40B4-BE49-F238E27FC236}">
                <a16:creationId xmlns:a16="http://schemas.microsoft.com/office/drawing/2014/main" id="{2C1BFB7B-363F-64DB-0962-C3D7F1658F71}"/>
              </a:ext>
            </a:extLst>
          </p:cNvPr>
          <p:cNvGrpSpPr/>
          <p:nvPr/>
        </p:nvGrpSpPr>
        <p:grpSpPr>
          <a:xfrm>
            <a:off x="838200" y="3429000"/>
            <a:ext cx="2429540" cy="2429540"/>
            <a:chOff x="838200" y="1281586"/>
            <a:chExt cx="2429540" cy="2429540"/>
          </a:xfrm>
        </p:grpSpPr>
        <p:sp>
          <p:nvSpPr>
            <p:cNvPr id="3" name="Freeform: Shape 2">
              <a:extLst>
                <a:ext uri="{FF2B5EF4-FFF2-40B4-BE49-F238E27FC236}">
                  <a16:creationId xmlns:a16="http://schemas.microsoft.com/office/drawing/2014/main" id="{82200CDA-7793-BE9C-64FC-249BA1DFC855}"/>
                </a:ext>
              </a:extLst>
            </p:cNvPr>
            <p:cNvSpPr/>
            <p:nvPr/>
          </p:nvSpPr>
          <p:spPr>
            <a:xfrm>
              <a:off x="838200" y="1281586"/>
              <a:ext cx="1502424" cy="1202292"/>
            </a:xfrm>
            <a:custGeom>
              <a:avLst/>
              <a:gdLst>
                <a:gd name="connsiteX0" fmla="*/ 0 w 2752351"/>
                <a:gd name="connsiteY0" fmla="*/ 0 h 2202528"/>
                <a:gd name="connsiteX1" fmla="*/ 2202528 w 2752351"/>
                <a:gd name="connsiteY1" fmla="*/ 0 h 2202528"/>
                <a:gd name="connsiteX2" fmla="*/ 2202528 w 2752351"/>
                <a:gd name="connsiteY2" fmla="*/ 846393 h 2202528"/>
                <a:gd name="connsiteX3" fmla="*/ 2230204 w 2752351"/>
                <a:gd name="connsiteY3" fmla="*/ 823559 h 2202528"/>
                <a:gd name="connsiteX4" fmla="*/ 2417450 w 2752351"/>
                <a:gd name="connsiteY4" fmla="*/ 766363 h 2202528"/>
                <a:gd name="connsiteX5" fmla="*/ 2752351 w 2752351"/>
                <a:gd name="connsiteY5" fmla="*/ 1101264 h 2202528"/>
                <a:gd name="connsiteX6" fmla="*/ 2417450 w 2752351"/>
                <a:gd name="connsiteY6" fmla="*/ 1436165 h 2202528"/>
                <a:gd name="connsiteX7" fmla="*/ 2230204 w 2752351"/>
                <a:gd name="connsiteY7" fmla="*/ 1378969 h 2202528"/>
                <a:gd name="connsiteX8" fmla="*/ 2202528 w 2752351"/>
                <a:gd name="connsiteY8" fmla="*/ 1356135 h 2202528"/>
                <a:gd name="connsiteX9" fmla="*/ 2202528 w 2752351"/>
                <a:gd name="connsiteY9" fmla="*/ 2202528 h 2202528"/>
                <a:gd name="connsiteX10" fmla="*/ 1431824 w 2752351"/>
                <a:gd name="connsiteY10" fmla="*/ 2202528 h 2202528"/>
                <a:gd name="connsiteX11" fmla="*/ 1451973 w 2752351"/>
                <a:gd name="connsiteY11" fmla="*/ 2165406 h 2202528"/>
                <a:gd name="connsiteX12" fmla="*/ 1481884 w 2752351"/>
                <a:gd name="connsiteY12" fmla="*/ 2017251 h 2202528"/>
                <a:gd name="connsiteX13" fmla="*/ 1101264 w 2752351"/>
                <a:gd name="connsiteY13" fmla="*/ 1636631 h 2202528"/>
                <a:gd name="connsiteX14" fmla="*/ 720644 w 2752351"/>
                <a:gd name="connsiteY14" fmla="*/ 2017251 h 2202528"/>
                <a:gd name="connsiteX15" fmla="*/ 750555 w 2752351"/>
                <a:gd name="connsiteY15" fmla="*/ 2165406 h 2202528"/>
                <a:gd name="connsiteX16" fmla="*/ 770705 w 2752351"/>
                <a:gd name="connsiteY16" fmla="*/ 2202528 h 2202528"/>
                <a:gd name="connsiteX17" fmla="*/ 0 w 2752351"/>
                <a:gd name="connsiteY17" fmla="*/ 2202528 h 220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2351" h="2202528">
                  <a:moveTo>
                    <a:pt x="0" y="0"/>
                  </a:moveTo>
                  <a:lnTo>
                    <a:pt x="2202528" y="0"/>
                  </a:lnTo>
                  <a:lnTo>
                    <a:pt x="2202528" y="846393"/>
                  </a:lnTo>
                  <a:lnTo>
                    <a:pt x="2230204" y="823559"/>
                  </a:lnTo>
                  <a:cubicBezTo>
                    <a:pt x="2283654" y="787448"/>
                    <a:pt x="2348090" y="766363"/>
                    <a:pt x="2417450" y="766363"/>
                  </a:cubicBezTo>
                  <a:cubicBezTo>
                    <a:pt x="2602411" y="766363"/>
                    <a:pt x="2752351" y="916303"/>
                    <a:pt x="2752351" y="1101264"/>
                  </a:cubicBezTo>
                  <a:cubicBezTo>
                    <a:pt x="2752351" y="1286225"/>
                    <a:pt x="2602411" y="1436165"/>
                    <a:pt x="2417450" y="1436165"/>
                  </a:cubicBezTo>
                  <a:cubicBezTo>
                    <a:pt x="2348090" y="1436165"/>
                    <a:pt x="2283654" y="1415080"/>
                    <a:pt x="2230204" y="1378969"/>
                  </a:cubicBezTo>
                  <a:lnTo>
                    <a:pt x="2202528" y="1356135"/>
                  </a:lnTo>
                  <a:lnTo>
                    <a:pt x="2202528" y="2202528"/>
                  </a:lnTo>
                  <a:lnTo>
                    <a:pt x="1431824" y="2202528"/>
                  </a:lnTo>
                  <a:lnTo>
                    <a:pt x="1451973" y="2165406"/>
                  </a:lnTo>
                  <a:cubicBezTo>
                    <a:pt x="1471234" y="2119869"/>
                    <a:pt x="1481884" y="2069804"/>
                    <a:pt x="1481884" y="2017251"/>
                  </a:cubicBezTo>
                  <a:cubicBezTo>
                    <a:pt x="1481884" y="1807040"/>
                    <a:pt x="1311475" y="1636631"/>
                    <a:pt x="1101264" y="1636631"/>
                  </a:cubicBezTo>
                  <a:cubicBezTo>
                    <a:pt x="891053" y="1636631"/>
                    <a:pt x="720644" y="1807040"/>
                    <a:pt x="720644" y="2017251"/>
                  </a:cubicBezTo>
                  <a:cubicBezTo>
                    <a:pt x="720644" y="2069804"/>
                    <a:pt x="731295" y="2119869"/>
                    <a:pt x="750555" y="2165406"/>
                  </a:cubicBezTo>
                  <a:lnTo>
                    <a:pt x="770705" y="2202528"/>
                  </a:lnTo>
                  <a:lnTo>
                    <a:pt x="0" y="2202528"/>
                  </a:lnTo>
                  <a:close/>
                </a:path>
              </a:pathLst>
            </a:custGeom>
            <a:solidFill>
              <a:srgbClr val="7CA65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sp>
          <p:nvSpPr>
            <p:cNvPr id="4" name="Freeform: Shape 3">
              <a:extLst>
                <a:ext uri="{FF2B5EF4-FFF2-40B4-BE49-F238E27FC236}">
                  <a16:creationId xmlns:a16="http://schemas.microsoft.com/office/drawing/2014/main" id="{66FF44D9-7E2F-6973-2255-BBE5E36641A2}"/>
                </a:ext>
              </a:extLst>
            </p:cNvPr>
            <p:cNvSpPr/>
            <p:nvPr/>
          </p:nvSpPr>
          <p:spPr>
            <a:xfrm>
              <a:off x="838200" y="2199929"/>
              <a:ext cx="1202292" cy="1511197"/>
            </a:xfrm>
            <a:custGeom>
              <a:avLst/>
              <a:gdLst>
                <a:gd name="connsiteX0" fmla="*/ 1101264 w 2202528"/>
                <a:gd name="connsiteY0" fmla="*/ 0 h 2768423"/>
                <a:gd name="connsiteX1" fmla="*/ 1436165 w 2202528"/>
                <a:gd name="connsiteY1" fmla="*/ 334901 h 2768423"/>
                <a:gd name="connsiteX2" fmla="*/ 1378969 w 2202528"/>
                <a:gd name="connsiteY2" fmla="*/ 522147 h 2768423"/>
                <a:gd name="connsiteX3" fmla="*/ 1342873 w 2202528"/>
                <a:gd name="connsiteY3" fmla="*/ 565897 h 2768423"/>
                <a:gd name="connsiteX4" fmla="*/ 2202528 w 2202528"/>
                <a:gd name="connsiteY4" fmla="*/ 565897 h 2768423"/>
                <a:gd name="connsiteX5" fmla="*/ 2202528 w 2202528"/>
                <a:gd name="connsiteY5" fmla="*/ 1329944 h 2768423"/>
                <a:gd name="connsiteX6" fmla="*/ 2177669 w 2202528"/>
                <a:gd name="connsiteY6" fmla="*/ 1316451 h 2768423"/>
                <a:gd name="connsiteX7" fmla="*/ 2029514 w 2202528"/>
                <a:gd name="connsiteY7" fmla="*/ 1286540 h 2768423"/>
                <a:gd name="connsiteX8" fmla="*/ 1648894 w 2202528"/>
                <a:gd name="connsiteY8" fmla="*/ 1667160 h 2768423"/>
                <a:gd name="connsiteX9" fmla="*/ 2029514 w 2202528"/>
                <a:gd name="connsiteY9" fmla="*/ 2047780 h 2768423"/>
                <a:gd name="connsiteX10" fmla="*/ 2177669 w 2202528"/>
                <a:gd name="connsiteY10" fmla="*/ 2017869 h 2768423"/>
                <a:gd name="connsiteX11" fmla="*/ 2202528 w 2202528"/>
                <a:gd name="connsiteY11" fmla="*/ 2004376 h 2768423"/>
                <a:gd name="connsiteX12" fmla="*/ 2202528 w 2202528"/>
                <a:gd name="connsiteY12" fmla="*/ 2768423 h 2768423"/>
                <a:gd name="connsiteX13" fmla="*/ 0 w 2202528"/>
                <a:gd name="connsiteY13" fmla="*/ 2768423 h 2768423"/>
                <a:gd name="connsiteX14" fmla="*/ 0 w 2202528"/>
                <a:gd name="connsiteY14" fmla="*/ 565897 h 2768423"/>
                <a:gd name="connsiteX15" fmla="*/ 859656 w 2202528"/>
                <a:gd name="connsiteY15" fmla="*/ 565897 h 2768423"/>
                <a:gd name="connsiteX16" fmla="*/ 823559 w 2202528"/>
                <a:gd name="connsiteY16" fmla="*/ 522147 h 2768423"/>
                <a:gd name="connsiteX17" fmla="*/ 766363 w 2202528"/>
                <a:gd name="connsiteY17" fmla="*/ 334901 h 2768423"/>
                <a:gd name="connsiteX18" fmla="*/ 1101264 w 2202528"/>
                <a:gd name="connsiteY18" fmla="*/ 0 h 276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2528" h="2768423">
                  <a:moveTo>
                    <a:pt x="1101264" y="0"/>
                  </a:moveTo>
                  <a:cubicBezTo>
                    <a:pt x="1286225" y="0"/>
                    <a:pt x="1436165" y="149940"/>
                    <a:pt x="1436165" y="334901"/>
                  </a:cubicBezTo>
                  <a:cubicBezTo>
                    <a:pt x="1436165" y="404261"/>
                    <a:pt x="1415080" y="468697"/>
                    <a:pt x="1378969" y="522147"/>
                  </a:cubicBezTo>
                  <a:lnTo>
                    <a:pt x="1342873" y="565897"/>
                  </a:lnTo>
                  <a:lnTo>
                    <a:pt x="2202528" y="565897"/>
                  </a:lnTo>
                  <a:lnTo>
                    <a:pt x="2202528" y="1329944"/>
                  </a:lnTo>
                  <a:lnTo>
                    <a:pt x="2177669" y="1316451"/>
                  </a:lnTo>
                  <a:cubicBezTo>
                    <a:pt x="2132132" y="1297191"/>
                    <a:pt x="2082067" y="1286540"/>
                    <a:pt x="2029514" y="1286540"/>
                  </a:cubicBezTo>
                  <a:cubicBezTo>
                    <a:pt x="1819303" y="1286540"/>
                    <a:pt x="1648894" y="1456949"/>
                    <a:pt x="1648894" y="1667160"/>
                  </a:cubicBezTo>
                  <a:cubicBezTo>
                    <a:pt x="1648894" y="1877371"/>
                    <a:pt x="1819303" y="2047780"/>
                    <a:pt x="2029514" y="2047780"/>
                  </a:cubicBezTo>
                  <a:cubicBezTo>
                    <a:pt x="2082067" y="2047780"/>
                    <a:pt x="2132132" y="2037130"/>
                    <a:pt x="2177669" y="2017869"/>
                  </a:cubicBezTo>
                  <a:lnTo>
                    <a:pt x="2202528" y="2004376"/>
                  </a:lnTo>
                  <a:lnTo>
                    <a:pt x="2202528" y="2768423"/>
                  </a:lnTo>
                  <a:lnTo>
                    <a:pt x="0" y="2768423"/>
                  </a:lnTo>
                  <a:lnTo>
                    <a:pt x="0" y="565897"/>
                  </a:lnTo>
                  <a:lnTo>
                    <a:pt x="859656" y="565897"/>
                  </a:lnTo>
                  <a:lnTo>
                    <a:pt x="823559" y="522147"/>
                  </a:lnTo>
                  <a:cubicBezTo>
                    <a:pt x="787449" y="468697"/>
                    <a:pt x="766363" y="404261"/>
                    <a:pt x="766363" y="334901"/>
                  </a:cubicBezTo>
                  <a:cubicBezTo>
                    <a:pt x="766363" y="149940"/>
                    <a:pt x="916303" y="0"/>
                    <a:pt x="1101264" y="0"/>
                  </a:cubicBezTo>
                  <a:close/>
                </a:path>
              </a:pathLst>
            </a:custGeom>
            <a:solidFill>
              <a:srgbClr val="4495A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sp>
          <p:nvSpPr>
            <p:cNvPr id="5" name="Freeform: Shape 4">
              <a:extLst>
                <a:ext uri="{FF2B5EF4-FFF2-40B4-BE49-F238E27FC236}">
                  <a16:creationId xmlns:a16="http://schemas.microsoft.com/office/drawing/2014/main" id="{322B916E-4E8F-9EE5-0BEC-AFA3605735D4}"/>
                </a:ext>
              </a:extLst>
            </p:cNvPr>
            <p:cNvSpPr/>
            <p:nvPr/>
          </p:nvSpPr>
          <p:spPr>
            <a:xfrm>
              <a:off x="1763237" y="2508835"/>
              <a:ext cx="1504503" cy="1202291"/>
            </a:xfrm>
            <a:custGeom>
              <a:avLst/>
              <a:gdLst>
                <a:gd name="connsiteX0" fmla="*/ 553634 w 2756160"/>
                <a:gd name="connsiteY0" fmla="*/ 0 h 2202526"/>
                <a:gd name="connsiteX1" fmla="*/ 1324338 w 2756160"/>
                <a:gd name="connsiteY1" fmla="*/ 0 h 2202526"/>
                <a:gd name="connsiteX2" fmla="*/ 1304188 w 2756160"/>
                <a:gd name="connsiteY2" fmla="*/ 37123 h 2202526"/>
                <a:gd name="connsiteX3" fmla="*/ 1274277 w 2756160"/>
                <a:gd name="connsiteY3" fmla="*/ 185277 h 2202526"/>
                <a:gd name="connsiteX4" fmla="*/ 1654897 w 2756160"/>
                <a:gd name="connsiteY4" fmla="*/ 565897 h 2202526"/>
                <a:gd name="connsiteX5" fmla="*/ 2035517 w 2756160"/>
                <a:gd name="connsiteY5" fmla="*/ 185277 h 2202526"/>
                <a:gd name="connsiteX6" fmla="*/ 2005606 w 2756160"/>
                <a:gd name="connsiteY6" fmla="*/ 37123 h 2202526"/>
                <a:gd name="connsiteX7" fmla="*/ 1985457 w 2756160"/>
                <a:gd name="connsiteY7" fmla="*/ 0 h 2202526"/>
                <a:gd name="connsiteX8" fmla="*/ 2756160 w 2756160"/>
                <a:gd name="connsiteY8" fmla="*/ 0 h 2202526"/>
                <a:gd name="connsiteX9" fmla="*/ 2756160 w 2756160"/>
                <a:gd name="connsiteY9" fmla="*/ 2202526 h 2202526"/>
                <a:gd name="connsiteX10" fmla="*/ 553634 w 2756160"/>
                <a:gd name="connsiteY10" fmla="*/ 2202526 h 2202526"/>
                <a:gd name="connsiteX11" fmla="*/ 553634 w 2756160"/>
                <a:gd name="connsiteY11" fmla="*/ 1352990 h 2202526"/>
                <a:gd name="connsiteX12" fmla="*/ 522147 w 2756160"/>
                <a:gd name="connsiteY12" fmla="*/ 1378969 h 2202526"/>
                <a:gd name="connsiteX13" fmla="*/ 334901 w 2756160"/>
                <a:gd name="connsiteY13" fmla="*/ 1436164 h 2202526"/>
                <a:gd name="connsiteX14" fmla="*/ 0 w 2756160"/>
                <a:gd name="connsiteY14" fmla="*/ 1101263 h 2202526"/>
                <a:gd name="connsiteX15" fmla="*/ 334901 w 2756160"/>
                <a:gd name="connsiteY15" fmla="*/ 766362 h 2202526"/>
                <a:gd name="connsiteX16" fmla="*/ 522147 w 2756160"/>
                <a:gd name="connsiteY16" fmla="*/ 823558 h 2202526"/>
                <a:gd name="connsiteX17" fmla="*/ 553634 w 2756160"/>
                <a:gd name="connsiteY17" fmla="*/ 849537 h 22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6160" h="2202526">
                  <a:moveTo>
                    <a:pt x="553634" y="0"/>
                  </a:moveTo>
                  <a:lnTo>
                    <a:pt x="1324338" y="0"/>
                  </a:lnTo>
                  <a:lnTo>
                    <a:pt x="1304188" y="37123"/>
                  </a:lnTo>
                  <a:cubicBezTo>
                    <a:pt x="1284928" y="82659"/>
                    <a:pt x="1274277" y="132724"/>
                    <a:pt x="1274277" y="185277"/>
                  </a:cubicBezTo>
                  <a:cubicBezTo>
                    <a:pt x="1274277" y="395488"/>
                    <a:pt x="1444686" y="565897"/>
                    <a:pt x="1654897" y="565897"/>
                  </a:cubicBezTo>
                  <a:cubicBezTo>
                    <a:pt x="1865108" y="565897"/>
                    <a:pt x="2035517" y="395488"/>
                    <a:pt x="2035517" y="185277"/>
                  </a:cubicBezTo>
                  <a:cubicBezTo>
                    <a:pt x="2035517" y="132724"/>
                    <a:pt x="2024867" y="82659"/>
                    <a:pt x="2005606" y="37123"/>
                  </a:cubicBezTo>
                  <a:lnTo>
                    <a:pt x="1985457" y="0"/>
                  </a:lnTo>
                  <a:lnTo>
                    <a:pt x="2756160" y="0"/>
                  </a:lnTo>
                  <a:lnTo>
                    <a:pt x="2756160" y="2202526"/>
                  </a:lnTo>
                  <a:lnTo>
                    <a:pt x="553634" y="2202526"/>
                  </a:lnTo>
                  <a:lnTo>
                    <a:pt x="553634" y="1352990"/>
                  </a:lnTo>
                  <a:lnTo>
                    <a:pt x="522147" y="1378969"/>
                  </a:lnTo>
                  <a:cubicBezTo>
                    <a:pt x="468697" y="1415079"/>
                    <a:pt x="404261" y="1436164"/>
                    <a:pt x="334901" y="1436164"/>
                  </a:cubicBezTo>
                  <a:cubicBezTo>
                    <a:pt x="149940" y="1436164"/>
                    <a:pt x="0" y="1286224"/>
                    <a:pt x="0" y="1101263"/>
                  </a:cubicBezTo>
                  <a:cubicBezTo>
                    <a:pt x="0" y="916302"/>
                    <a:pt x="149940" y="766362"/>
                    <a:pt x="334901" y="766362"/>
                  </a:cubicBezTo>
                  <a:cubicBezTo>
                    <a:pt x="404261" y="766362"/>
                    <a:pt x="468697" y="787448"/>
                    <a:pt x="522147" y="823558"/>
                  </a:cubicBezTo>
                  <a:lnTo>
                    <a:pt x="553634" y="849537"/>
                  </a:lnTo>
                  <a:close/>
                </a:path>
              </a:pathLst>
            </a:cu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pic>
          <p:nvPicPr>
            <p:cNvPr id="6" name="Graphic 5" descr="Shield Tick with solid fill">
              <a:extLst>
                <a:ext uri="{FF2B5EF4-FFF2-40B4-BE49-F238E27FC236}">
                  <a16:creationId xmlns:a16="http://schemas.microsoft.com/office/drawing/2014/main" id="{EFC2DB31-A2E6-0F89-2DED-5460653D3D1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46214" y="1443132"/>
              <a:ext cx="586264" cy="586264"/>
            </a:xfrm>
            <a:prstGeom prst="rect">
              <a:avLst/>
            </a:prstGeom>
          </p:spPr>
        </p:pic>
        <p:pic>
          <p:nvPicPr>
            <p:cNvPr id="8" name="Graphic 7" descr="Artificial Intelligence with solid fill">
              <a:extLst>
                <a:ext uri="{FF2B5EF4-FFF2-40B4-BE49-F238E27FC236}">
                  <a16:creationId xmlns:a16="http://schemas.microsoft.com/office/drawing/2014/main" id="{C6C785FA-790D-6E56-85DA-80D9DD84AE6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99745" y="2814024"/>
              <a:ext cx="586264" cy="586264"/>
            </a:xfrm>
            <a:prstGeom prst="rect">
              <a:avLst/>
            </a:prstGeom>
          </p:spPr>
        </p:pic>
        <p:pic>
          <p:nvPicPr>
            <p:cNvPr id="7" name="Graphic 6" descr="Cloud Computing with solid fill">
              <a:extLst>
                <a:ext uri="{FF2B5EF4-FFF2-40B4-BE49-F238E27FC236}">
                  <a16:creationId xmlns:a16="http://schemas.microsoft.com/office/drawing/2014/main" id="{403E9A6D-605E-6071-8799-F8AF44D7A82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373463" y="2963317"/>
              <a:ext cx="586264" cy="586264"/>
            </a:xfrm>
            <a:prstGeom prst="rect">
              <a:avLst/>
            </a:prstGeom>
          </p:spPr>
        </p:pic>
      </p:grpSp>
      <p:grpSp>
        <p:nvGrpSpPr>
          <p:cNvPr id="9" name="Group 8">
            <a:extLst>
              <a:ext uri="{FF2B5EF4-FFF2-40B4-BE49-F238E27FC236}">
                <a16:creationId xmlns:a16="http://schemas.microsoft.com/office/drawing/2014/main" id="{C7DA8CE3-0F94-A6C2-F47A-738C3D0FAF18}"/>
              </a:ext>
            </a:extLst>
          </p:cNvPr>
          <p:cNvGrpSpPr/>
          <p:nvPr/>
        </p:nvGrpSpPr>
        <p:grpSpPr>
          <a:xfrm>
            <a:off x="6198061" y="1666014"/>
            <a:ext cx="4894896" cy="4232929"/>
            <a:chOff x="8921977" y="2774457"/>
            <a:chExt cx="2926080" cy="4232929"/>
          </a:xfrm>
        </p:grpSpPr>
        <p:sp>
          <p:nvSpPr>
            <p:cNvPr id="10" name="TextBox 9">
              <a:extLst>
                <a:ext uri="{FF2B5EF4-FFF2-40B4-BE49-F238E27FC236}">
                  <a16:creationId xmlns:a16="http://schemas.microsoft.com/office/drawing/2014/main" id="{90F3192F-2647-5254-E8CB-E79C0337BD32}"/>
                </a:ext>
              </a:extLst>
            </p:cNvPr>
            <p:cNvSpPr txBox="1"/>
            <p:nvPr/>
          </p:nvSpPr>
          <p:spPr>
            <a:xfrm>
              <a:off x="8921977" y="2774457"/>
              <a:ext cx="2926080" cy="523220"/>
            </a:xfrm>
            <a:prstGeom prst="rect">
              <a:avLst/>
            </a:prstGeom>
            <a:noFill/>
          </p:spPr>
          <p:txBody>
            <a:bodyPr wrap="square" lIns="0" rIns="0" rtlCol="0" anchor="b">
              <a:spAutoFit/>
            </a:bodyPr>
            <a:lstStyle/>
            <a:p>
              <a:r>
                <a:rPr lang="en-US" sz="2800" b="1" noProof="1">
                  <a:solidFill>
                    <a:srgbClr val="F9D448"/>
                  </a:solidFill>
                </a:rPr>
                <a:t>[32]</a:t>
              </a:r>
            </a:p>
          </p:txBody>
        </p:sp>
        <p:sp>
          <p:nvSpPr>
            <p:cNvPr id="11" name="TextBox 10">
              <a:extLst>
                <a:ext uri="{FF2B5EF4-FFF2-40B4-BE49-F238E27FC236}">
                  <a16:creationId xmlns:a16="http://schemas.microsoft.com/office/drawing/2014/main" id="{9F90B9FA-7C8A-56CD-8D72-4C1A74AD3779}"/>
                </a:ext>
              </a:extLst>
            </p:cNvPr>
            <p:cNvSpPr txBox="1"/>
            <p:nvPr/>
          </p:nvSpPr>
          <p:spPr>
            <a:xfrm>
              <a:off x="8921977" y="3406400"/>
              <a:ext cx="2926080" cy="3600986"/>
            </a:xfrm>
            <a:prstGeom prst="rect">
              <a:avLst/>
            </a:prstGeom>
            <a:noFill/>
          </p:spPr>
          <p:txBody>
            <a:bodyPr wrap="square" lIns="0" rIns="0" rtlCol="0" anchor="t">
              <a:spAutoFit/>
            </a:bodyPr>
            <a:lstStyle/>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Focus: </a:t>
              </a:r>
              <a:r>
                <a:rPr lang="en-US" sz="1400" noProof="1">
                  <a:solidFill>
                    <a:schemeClr val="bg1">
                      <a:lumMod val="65000"/>
                      <a:lumOff val="35000"/>
                    </a:schemeClr>
                  </a:solidFill>
                </a:rPr>
                <a:t>Cloud deployment models and security implications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Scope: </a:t>
              </a:r>
              <a:r>
                <a:rPr lang="en-US" sz="1400" noProof="1">
                  <a:solidFill>
                    <a:schemeClr val="bg1">
                      <a:lumMod val="65000"/>
                      <a:lumOff val="35000"/>
                    </a:schemeClr>
                  </a:solidFill>
                </a:rPr>
                <a:t>Deployment-level threats across public, private, and hybrid clouds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Methodology: </a:t>
              </a:r>
              <a:r>
                <a:rPr lang="en-US" sz="1400" noProof="1">
                  <a:solidFill>
                    <a:schemeClr val="bg1">
                      <a:lumMod val="65000"/>
                      <a:lumOff val="35000"/>
                    </a:schemeClr>
                  </a:solidFill>
                </a:rPr>
                <a:t>Comparative analysis of deployment models and their vulnerabilities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Key security challenges: </a:t>
              </a:r>
              <a:r>
                <a:rPr lang="en-US" sz="1400" noProof="1">
                  <a:solidFill>
                    <a:schemeClr val="bg1">
                      <a:lumMod val="65000"/>
                      <a:lumOff val="35000"/>
                    </a:schemeClr>
                  </a:solidFill>
                </a:rPr>
                <a:t>Insecure APIs, network exposure, visibility, user-side responsibilities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Proposed strategies: </a:t>
              </a:r>
              <a:r>
                <a:rPr lang="en-US" sz="1400" noProof="1">
                  <a:solidFill>
                    <a:schemeClr val="bg1">
                      <a:lumMod val="65000"/>
                      <a:lumOff val="35000"/>
                    </a:schemeClr>
                  </a:solidFill>
                </a:rPr>
                <a:t>Shared responsibility model, evolving frameworks, best practices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Discussed technologies: </a:t>
              </a:r>
              <a:r>
                <a:rPr lang="it-IT" sz="1400" noProof="1">
                  <a:solidFill>
                    <a:schemeClr val="bg1">
                      <a:lumMod val="65000"/>
                      <a:lumOff val="35000"/>
                    </a:schemeClr>
                  </a:solidFill>
                </a:rPr>
                <a:t>Edge computing, IoT, AI/ML, 5G </a:t>
              </a:r>
              <a:endParaRPr lang="en-US" sz="1400" noProof="1">
                <a:solidFill>
                  <a:schemeClr val="bg1">
                    <a:lumMod val="65000"/>
                    <a:lumOff val="35000"/>
                  </a:schemeClr>
                </a:solidFill>
              </a:endParaRP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Contribution: </a:t>
              </a:r>
              <a:r>
                <a:rPr lang="en-US" sz="1400" noProof="1">
                  <a:solidFill>
                    <a:schemeClr val="bg1">
                      <a:lumMod val="65000"/>
                      <a:lumOff val="35000"/>
                    </a:schemeClr>
                  </a:solidFill>
                </a:rPr>
                <a:t>Overview of threat landscape by deployment model; emphasizes user responsibility </a:t>
              </a:r>
            </a:p>
          </p:txBody>
        </p:sp>
      </p:grpSp>
      <p:grpSp>
        <p:nvGrpSpPr>
          <p:cNvPr id="12" name="Group 11">
            <a:extLst>
              <a:ext uri="{FF2B5EF4-FFF2-40B4-BE49-F238E27FC236}">
                <a16:creationId xmlns:a16="http://schemas.microsoft.com/office/drawing/2014/main" id="{1BBA651B-6414-8430-F5F6-928193526202}"/>
              </a:ext>
            </a:extLst>
          </p:cNvPr>
          <p:cNvGrpSpPr/>
          <p:nvPr/>
        </p:nvGrpSpPr>
        <p:grpSpPr>
          <a:xfrm>
            <a:off x="2989182" y="1281586"/>
            <a:ext cx="2560320" cy="3209544"/>
            <a:chOff x="2065449" y="1281586"/>
            <a:chExt cx="1202291" cy="1511198"/>
          </a:xfrm>
        </p:grpSpPr>
        <p:sp>
          <p:nvSpPr>
            <p:cNvPr id="13" name="Freeform: Shape 12">
              <a:extLst>
                <a:ext uri="{FF2B5EF4-FFF2-40B4-BE49-F238E27FC236}">
                  <a16:creationId xmlns:a16="http://schemas.microsoft.com/office/drawing/2014/main" id="{DEDD4B34-4BCC-B969-D8F3-5BE77B8E5019}"/>
                </a:ext>
              </a:extLst>
            </p:cNvPr>
            <p:cNvSpPr/>
            <p:nvPr/>
          </p:nvSpPr>
          <p:spPr>
            <a:xfrm>
              <a:off x="2065449" y="1281586"/>
              <a:ext cx="1202291" cy="1511198"/>
            </a:xfrm>
            <a:custGeom>
              <a:avLst/>
              <a:gdLst>
                <a:gd name="connsiteX0" fmla="*/ 0 w 2202526"/>
                <a:gd name="connsiteY0" fmla="*/ 0 h 2768425"/>
                <a:gd name="connsiteX1" fmla="*/ 2202526 w 2202526"/>
                <a:gd name="connsiteY1" fmla="*/ 0 h 2768425"/>
                <a:gd name="connsiteX2" fmla="*/ 2202526 w 2202526"/>
                <a:gd name="connsiteY2" fmla="*/ 2202528 h 2768425"/>
                <a:gd name="connsiteX3" fmla="*/ 1342872 w 2202526"/>
                <a:gd name="connsiteY3" fmla="*/ 2202528 h 2768425"/>
                <a:gd name="connsiteX4" fmla="*/ 1378968 w 2202526"/>
                <a:gd name="connsiteY4" fmla="*/ 2246278 h 2768425"/>
                <a:gd name="connsiteX5" fmla="*/ 1436164 w 2202526"/>
                <a:gd name="connsiteY5" fmla="*/ 2433524 h 2768425"/>
                <a:gd name="connsiteX6" fmla="*/ 1101263 w 2202526"/>
                <a:gd name="connsiteY6" fmla="*/ 2768425 h 2768425"/>
                <a:gd name="connsiteX7" fmla="*/ 766362 w 2202526"/>
                <a:gd name="connsiteY7" fmla="*/ 2433524 h 2768425"/>
                <a:gd name="connsiteX8" fmla="*/ 823558 w 2202526"/>
                <a:gd name="connsiteY8" fmla="*/ 2246278 h 2768425"/>
                <a:gd name="connsiteX9" fmla="*/ 859655 w 2202526"/>
                <a:gd name="connsiteY9" fmla="*/ 2202528 h 2768425"/>
                <a:gd name="connsiteX10" fmla="*/ 0 w 2202526"/>
                <a:gd name="connsiteY10" fmla="*/ 2202528 h 2768425"/>
                <a:gd name="connsiteX11" fmla="*/ 0 w 2202526"/>
                <a:gd name="connsiteY11" fmla="*/ 1440549 h 2768425"/>
                <a:gd name="connsiteX12" fmla="*/ 21049 w 2202526"/>
                <a:gd name="connsiteY12" fmla="*/ 1451973 h 2768425"/>
                <a:gd name="connsiteX13" fmla="*/ 169203 w 2202526"/>
                <a:gd name="connsiteY13" fmla="*/ 1481884 h 2768425"/>
                <a:gd name="connsiteX14" fmla="*/ 549823 w 2202526"/>
                <a:gd name="connsiteY14" fmla="*/ 1101264 h 2768425"/>
                <a:gd name="connsiteX15" fmla="*/ 169203 w 2202526"/>
                <a:gd name="connsiteY15" fmla="*/ 720644 h 2768425"/>
                <a:gd name="connsiteX16" fmla="*/ 21049 w 2202526"/>
                <a:gd name="connsiteY16" fmla="*/ 750555 h 2768425"/>
                <a:gd name="connsiteX17" fmla="*/ 0 w 2202526"/>
                <a:gd name="connsiteY17" fmla="*/ 761980 h 27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2526" h="2768425">
                  <a:moveTo>
                    <a:pt x="0" y="0"/>
                  </a:moveTo>
                  <a:lnTo>
                    <a:pt x="2202526" y="0"/>
                  </a:lnTo>
                  <a:lnTo>
                    <a:pt x="2202526" y="2202528"/>
                  </a:lnTo>
                  <a:lnTo>
                    <a:pt x="1342872" y="2202528"/>
                  </a:lnTo>
                  <a:lnTo>
                    <a:pt x="1378968" y="2246278"/>
                  </a:lnTo>
                  <a:cubicBezTo>
                    <a:pt x="1415079" y="2299728"/>
                    <a:pt x="1436164" y="2364164"/>
                    <a:pt x="1436164" y="2433524"/>
                  </a:cubicBezTo>
                  <a:cubicBezTo>
                    <a:pt x="1436164" y="2618485"/>
                    <a:pt x="1286224" y="2768425"/>
                    <a:pt x="1101263" y="2768425"/>
                  </a:cubicBezTo>
                  <a:cubicBezTo>
                    <a:pt x="916302" y="2768425"/>
                    <a:pt x="766362" y="2618485"/>
                    <a:pt x="766362" y="2433524"/>
                  </a:cubicBezTo>
                  <a:cubicBezTo>
                    <a:pt x="766362" y="2364164"/>
                    <a:pt x="787448" y="2299728"/>
                    <a:pt x="823558" y="2246278"/>
                  </a:cubicBezTo>
                  <a:lnTo>
                    <a:pt x="859655" y="2202528"/>
                  </a:lnTo>
                  <a:lnTo>
                    <a:pt x="0" y="2202528"/>
                  </a:lnTo>
                  <a:lnTo>
                    <a:pt x="0" y="1440549"/>
                  </a:lnTo>
                  <a:lnTo>
                    <a:pt x="21049" y="1451973"/>
                  </a:lnTo>
                  <a:cubicBezTo>
                    <a:pt x="66585" y="1471234"/>
                    <a:pt x="116651" y="1481884"/>
                    <a:pt x="169203" y="1481884"/>
                  </a:cubicBezTo>
                  <a:cubicBezTo>
                    <a:pt x="379414" y="1481884"/>
                    <a:pt x="549823" y="1311475"/>
                    <a:pt x="549823" y="1101264"/>
                  </a:cubicBezTo>
                  <a:cubicBezTo>
                    <a:pt x="549823" y="891053"/>
                    <a:pt x="379414" y="720644"/>
                    <a:pt x="169203" y="720644"/>
                  </a:cubicBezTo>
                  <a:cubicBezTo>
                    <a:pt x="116651" y="720644"/>
                    <a:pt x="66585" y="731295"/>
                    <a:pt x="21049" y="750555"/>
                  </a:cubicBezTo>
                  <a:lnTo>
                    <a:pt x="0" y="761980"/>
                  </a:lnTo>
                  <a:close/>
                </a:path>
              </a:pathLst>
            </a:custGeom>
            <a:solidFill>
              <a:srgbClr val="F9D44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pic>
          <p:nvPicPr>
            <p:cNvPr id="14" name="Graphic 13" descr="Cloud with solid fill">
              <a:extLst>
                <a:ext uri="{FF2B5EF4-FFF2-40B4-BE49-F238E27FC236}">
                  <a16:creationId xmlns:a16="http://schemas.microsoft.com/office/drawing/2014/main" id="{BA7E8BFB-67E9-33BD-7B55-20B79193C5F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460720" y="1589600"/>
              <a:ext cx="584696" cy="586264"/>
            </a:xfrm>
            <a:prstGeom prst="rect">
              <a:avLst/>
            </a:prstGeom>
          </p:spPr>
        </p:pic>
      </p:grpSp>
      <p:sp>
        <p:nvSpPr>
          <p:cNvPr id="23" name="Freeform: Shape 22">
            <a:extLst>
              <a:ext uri="{FF2B5EF4-FFF2-40B4-BE49-F238E27FC236}">
                <a16:creationId xmlns:a16="http://schemas.microsoft.com/office/drawing/2014/main" id="{60DB5C33-189D-73E0-1C92-0AC4E82169CC}"/>
              </a:ext>
            </a:extLst>
          </p:cNvPr>
          <p:cNvSpPr/>
          <p:nvPr/>
        </p:nvSpPr>
        <p:spPr>
          <a:xfrm>
            <a:off x="2063757" y="3429000"/>
            <a:ext cx="1202291" cy="1511198"/>
          </a:xfrm>
          <a:custGeom>
            <a:avLst/>
            <a:gdLst>
              <a:gd name="connsiteX0" fmla="*/ 0 w 2202526"/>
              <a:gd name="connsiteY0" fmla="*/ 0 h 2768425"/>
              <a:gd name="connsiteX1" fmla="*/ 2202526 w 2202526"/>
              <a:gd name="connsiteY1" fmla="*/ 0 h 2768425"/>
              <a:gd name="connsiteX2" fmla="*/ 2202526 w 2202526"/>
              <a:gd name="connsiteY2" fmla="*/ 2202528 h 2768425"/>
              <a:gd name="connsiteX3" fmla="*/ 1342872 w 2202526"/>
              <a:gd name="connsiteY3" fmla="*/ 2202528 h 2768425"/>
              <a:gd name="connsiteX4" fmla="*/ 1378968 w 2202526"/>
              <a:gd name="connsiteY4" fmla="*/ 2246278 h 2768425"/>
              <a:gd name="connsiteX5" fmla="*/ 1436164 w 2202526"/>
              <a:gd name="connsiteY5" fmla="*/ 2433524 h 2768425"/>
              <a:gd name="connsiteX6" fmla="*/ 1101263 w 2202526"/>
              <a:gd name="connsiteY6" fmla="*/ 2768425 h 2768425"/>
              <a:gd name="connsiteX7" fmla="*/ 766362 w 2202526"/>
              <a:gd name="connsiteY7" fmla="*/ 2433524 h 2768425"/>
              <a:gd name="connsiteX8" fmla="*/ 823558 w 2202526"/>
              <a:gd name="connsiteY8" fmla="*/ 2246278 h 2768425"/>
              <a:gd name="connsiteX9" fmla="*/ 859655 w 2202526"/>
              <a:gd name="connsiteY9" fmla="*/ 2202528 h 2768425"/>
              <a:gd name="connsiteX10" fmla="*/ 0 w 2202526"/>
              <a:gd name="connsiteY10" fmla="*/ 2202528 h 2768425"/>
              <a:gd name="connsiteX11" fmla="*/ 0 w 2202526"/>
              <a:gd name="connsiteY11" fmla="*/ 1440549 h 2768425"/>
              <a:gd name="connsiteX12" fmla="*/ 21049 w 2202526"/>
              <a:gd name="connsiteY12" fmla="*/ 1451973 h 2768425"/>
              <a:gd name="connsiteX13" fmla="*/ 169203 w 2202526"/>
              <a:gd name="connsiteY13" fmla="*/ 1481884 h 2768425"/>
              <a:gd name="connsiteX14" fmla="*/ 549823 w 2202526"/>
              <a:gd name="connsiteY14" fmla="*/ 1101264 h 2768425"/>
              <a:gd name="connsiteX15" fmla="*/ 169203 w 2202526"/>
              <a:gd name="connsiteY15" fmla="*/ 720644 h 2768425"/>
              <a:gd name="connsiteX16" fmla="*/ 21049 w 2202526"/>
              <a:gd name="connsiteY16" fmla="*/ 750555 h 2768425"/>
              <a:gd name="connsiteX17" fmla="*/ 0 w 2202526"/>
              <a:gd name="connsiteY17" fmla="*/ 761980 h 27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2526" h="2768425">
                <a:moveTo>
                  <a:pt x="0" y="0"/>
                </a:moveTo>
                <a:lnTo>
                  <a:pt x="2202526" y="0"/>
                </a:lnTo>
                <a:lnTo>
                  <a:pt x="2202526" y="2202528"/>
                </a:lnTo>
                <a:lnTo>
                  <a:pt x="1342872" y="2202528"/>
                </a:lnTo>
                <a:lnTo>
                  <a:pt x="1378968" y="2246278"/>
                </a:lnTo>
                <a:cubicBezTo>
                  <a:pt x="1415079" y="2299728"/>
                  <a:pt x="1436164" y="2364164"/>
                  <a:pt x="1436164" y="2433524"/>
                </a:cubicBezTo>
                <a:cubicBezTo>
                  <a:pt x="1436164" y="2618485"/>
                  <a:pt x="1286224" y="2768425"/>
                  <a:pt x="1101263" y="2768425"/>
                </a:cubicBezTo>
                <a:cubicBezTo>
                  <a:pt x="916302" y="2768425"/>
                  <a:pt x="766362" y="2618485"/>
                  <a:pt x="766362" y="2433524"/>
                </a:cubicBezTo>
                <a:cubicBezTo>
                  <a:pt x="766362" y="2364164"/>
                  <a:pt x="787448" y="2299728"/>
                  <a:pt x="823558" y="2246278"/>
                </a:cubicBezTo>
                <a:lnTo>
                  <a:pt x="859655" y="2202528"/>
                </a:lnTo>
                <a:lnTo>
                  <a:pt x="0" y="2202528"/>
                </a:lnTo>
                <a:lnTo>
                  <a:pt x="0" y="1440549"/>
                </a:lnTo>
                <a:lnTo>
                  <a:pt x="21049" y="1451973"/>
                </a:lnTo>
                <a:cubicBezTo>
                  <a:pt x="66585" y="1471234"/>
                  <a:pt x="116651" y="1481884"/>
                  <a:pt x="169203" y="1481884"/>
                </a:cubicBezTo>
                <a:cubicBezTo>
                  <a:pt x="379414" y="1481884"/>
                  <a:pt x="549823" y="1311475"/>
                  <a:pt x="549823" y="1101264"/>
                </a:cubicBezTo>
                <a:cubicBezTo>
                  <a:pt x="549823" y="891053"/>
                  <a:pt x="379414" y="720644"/>
                  <a:pt x="169203" y="720644"/>
                </a:cubicBezTo>
                <a:cubicBezTo>
                  <a:pt x="116651" y="720644"/>
                  <a:pt x="66585" y="731295"/>
                  <a:pt x="21049" y="750555"/>
                </a:cubicBezTo>
                <a:lnTo>
                  <a:pt x="0" y="761980"/>
                </a:lnTo>
                <a:close/>
              </a:path>
            </a:pathLst>
          </a:custGeom>
          <a:solidFill>
            <a:srgbClr val="F9D44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descr="Cloud with solid fill">
            <a:extLst>
              <a:ext uri="{FF2B5EF4-FFF2-40B4-BE49-F238E27FC236}">
                <a16:creationId xmlns:a16="http://schemas.microsoft.com/office/drawing/2014/main" id="{C1DE7BDA-1D6D-F47A-E487-CEF5FF8C6FA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449451" y="3737014"/>
            <a:ext cx="586264" cy="586264"/>
          </a:xfrm>
          <a:prstGeom prst="rect">
            <a:avLst/>
          </a:prstGeom>
        </p:spPr>
      </p:pic>
      <p:pic>
        <p:nvPicPr>
          <p:cNvPr id="15" name="Picture 14" descr="A blue text on a black background&#10;&#10;Description automatically generated">
            <a:extLst>
              <a:ext uri="{FF2B5EF4-FFF2-40B4-BE49-F238E27FC236}">
                <a16:creationId xmlns:a16="http://schemas.microsoft.com/office/drawing/2014/main" id="{51C9EB7D-4664-81B6-C99A-FDAA94B26D55}"/>
              </a:ext>
            </a:extLst>
          </p:cNvPr>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16" name="Picture 15">
            <a:extLst>
              <a:ext uri="{FF2B5EF4-FFF2-40B4-BE49-F238E27FC236}">
                <a16:creationId xmlns:a16="http://schemas.microsoft.com/office/drawing/2014/main" id="{651F9946-6CE1-3902-0D87-558940D18690}"/>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1745538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4B76E-F139-9326-6B24-407566DAD22D}"/>
            </a:ext>
          </a:extLst>
        </p:cNvPr>
        <p:cNvGrpSpPr/>
        <p:nvPr/>
      </p:nvGrpSpPr>
      <p:grpSpPr>
        <a:xfrm>
          <a:off x="0" y="0"/>
          <a:ext cx="0" cy="0"/>
          <a:chOff x="0" y="0"/>
          <a:chExt cx="0" cy="0"/>
        </a:xfrm>
      </p:grpSpPr>
      <p:sp>
        <p:nvSpPr>
          <p:cNvPr id="54" name="Title 1">
            <a:extLst>
              <a:ext uri="{FF2B5EF4-FFF2-40B4-BE49-F238E27FC236}">
                <a16:creationId xmlns:a16="http://schemas.microsoft.com/office/drawing/2014/main" id="{6C9176CE-4D90-19D8-2CB8-C8DDE8C8FA8F}"/>
              </a:ext>
            </a:extLst>
          </p:cNvPr>
          <p:cNvSpPr txBox="1">
            <a:spLocks/>
          </p:cNvSpPr>
          <p:nvPr/>
        </p:nvSpPr>
        <p:spPr>
          <a:xfrm>
            <a:off x="549911" y="323148"/>
            <a:ext cx="4189144" cy="570793"/>
          </a:xfrm>
          <a:prstGeom prst="rect">
            <a:avLst/>
          </a:prstGeom>
        </p:spPr>
        <p:txBody>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Literature Review</a:t>
            </a:r>
          </a:p>
        </p:txBody>
      </p:sp>
      <p:grpSp>
        <p:nvGrpSpPr>
          <p:cNvPr id="22" name="Group 21">
            <a:extLst>
              <a:ext uri="{FF2B5EF4-FFF2-40B4-BE49-F238E27FC236}">
                <a16:creationId xmlns:a16="http://schemas.microsoft.com/office/drawing/2014/main" id="{1E9C3DFB-AD74-AE82-D79B-E1ECFA569F99}"/>
              </a:ext>
            </a:extLst>
          </p:cNvPr>
          <p:cNvGrpSpPr/>
          <p:nvPr/>
        </p:nvGrpSpPr>
        <p:grpSpPr>
          <a:xfrm>
            <a:off x="2340624" y="3171833"/>
            <a:ext cx="3208878" cy="2564305"/>
            <a:chOff x="1763237" y="2508835"/>
            <a:chExt cx="1504503" cy="1202291"/>
          </a:xfrm>
        </p:grpSpPr>
        <p:sp>
          <p:nvSpPr>
            <p:cNvPr id="23" name="Freeform: Shape 22">
              <a:extLst>
                <a:ext uri="{FF2B5EF4-FFF2-40B4-BE49-F238E27FC236}">
                  <a16:creationId xmlns:a16="http://schemas.microsoft.com/office/drawing/2014/main" id="{DD4CF5F4-84EB-18C4-85A5-16901434FB45}"/>
                </a:ext>
              </a:extLst>
            </p:cNvPr>
            <p:cNvSpPr/>
            <p:nvPr/>
          </p:nvSpPr>
          <p:spPr>
            <a:xfrm>
              <a:off x="1763237" y="2508835"/>
              <a:ext cx="1504503" cy="1202291"/>
            </a:xfrm>
            <a:custGeom>
              <a:avLst/>
              <a:gdLst>
                <a:gd name="connsiteX0" fmla="*/ 553634 w 2756160"/>
                <a:gd name="connsiteY0" fmla="*/ 0 h 2202526"/>
                <a:gd name="connsiteX1" fmla="*/ 1324338 w 2756160"/>
                <a:gd name="connsiteY1" fmla="*/ 0 h 2202526"/>
                <a:gd name="connsiteX2" fmla="*/ 1304188 w 2756160"/>
                <a:gd name="connsiteY2" fmla="*/ 37123 h 2202526"/>
                <a:gd name="connsiteX3" fmla="*/ 1274277 w 2756160"/>
                <a:gd name="connsiteY3" fmla="*/ 185277 h 2202526"/>
                <a:gd name="connsiteX4" fmla="*/ 1654897 w 2756160"/>
                <a:gd name="connsiteY4" fmla="*/ 565897 h 2202526"/>
                <a:gd name="connsiteX5" fmla="*/ 2035517 w 2756160"/>
                <a:gd name="connsiteY5" fmla="*/ 185277 h 2202526"/>
                <a:gd name="connsiteX6" fmla="*/ 2005606 w 2756160"/>
                <a:gd name="connsiteY6" fmla="*/ 37123 h 2202526"/>
                <a:gd name="connsiteX7" fmla="*/ 1985457 w 2756160"/>
                <a:gd name="connsiteY7" fmla="*/ 0 h 2202526"/>
                <a:gd name="connsiteX8" fmla="*/ 2756160 w 2756160"/>
                <a:gd name="connsiteY8" fmla="*/ 0 h 2202526"/>
                <a:gd name="connsiteX9" fmla="*/ 2756160 w 2756160"/>
                <a:gd name="connsiteY9" fmla="*/ 2202526 h 2202526"/>
                <a:gd name="connsiteX10" fmla="*/ 553634 w 2756160"/>
                <a:gd name="connsiteY10" fmla="*/ 2202526 h 2202526"/>
                <a:gd name="connsiteX11" fmla="*/ 553634 w 2756160"/>
                <a:gd name="connsiteY11" fmla="*/ 1352990 h 2202526"/>
                <a:gd name="connsiteX12" fmla="*/ 522147 w 2756160"/>
                <a:gd name="connsiteY12" fmla="*/ 1378969 h 2202526"/>
                <a:gd name="connsiteX13" fmla="*/ 334901 w 2756160"/>
                <a:gd name="connsiteY13" fmla="*/ 1436164 h 2202526"/>
                <a:gd name="connsiteX14" fmla="*/ 0 w 2756160"/>
                <a:gd name="connsiteY14" fmla="*/ 1101263 h 2202526"/>
                <a:gd name="connsiteX15" fmla="*/ 334901 w 2756160"/>
                <a:gd name="connsiteY15" fmla="*/ 766362 h 2202526"/>
                <a:gd name="connsiteX16" fmla="*/ 522147 w 2756160"/>
                <a:gd name="connsiteY16" fmla="*/ 823558 h 2202526"/>
                <a:gd name="connsiteX17" fmla="*/ 553634 w 2756160"/>
                <a:gd name="connsiteY17" fmla="*/ 849537 h 22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6160" h="2202526">
                  <a:moveTo>
                    <a:pt x="553634" y="0"/>
                  </a:moveTo>
                  <a:lnTo>
                    <a:pt x="1324338" y="0"/>
                  </a:lnTo>
                  <a:lnTo>
                    <a:pt x="1304188" y="37123"/>
                  </a:lnTo>
                  <a:cubicBezTo>
                    <a:pt x="1284928" y="82659"/>
                    <a:pt x="1274277" y="132724"/>
                    <a:pt x="1274277" y="185277"/>
                  </a:cubicBezTo>
                  <a:cubicBezTo>
                    <a:pt x="1274277" y="395488"/>
                    <a:pt x="1444686" y="565897"/>
                    <a:pt x="1654897" y="565897"/>
                  </a:cubicBezTo>
                  <a:cubicBezTo>
                    <a:pt x="1865108" y="565897"/>
                    <a:pt x="2035517" y="395488"/>
                    <a:pt x="2035517" y="185277"/>
                  </a:cubicBezTo>
                  <a:cubicBezTo>
                    <a:pt x="2035517" y="132724"/>
                    <a:pt x="2024867" y="82659"/>
                    <a:pt x="2005606" y="37123"/>
                  </a:cubicBezTo>
                  <a:lnTo>
                    <a:pt x="1985457" y="0"/>
                  </a:lnTo>
                  <a:lnTo>
                    <a:pt x="2756160" y="0"/>
                  </a:lnTo>
                  <a:lnTo>
                    <a:pt x="2756160" y="2202526"/>
                  </a:lnTo>
                  <a:lnTo>
                    <a:pt x="553634" y="2202526"/>
                  </a:lnTo>
                  <a:lnTo>
                    <a:pt x="553634" y="1352990"/>
                  </a:lnTo>
                  <a:lnTo>
                    <a:pt x="522147" y="1378969"/>
                  </a:lnTo>
                  <a:cubicBezTo>
                    <a:pt x="468697" y="1415079"/>
                    <a:pt x="404261" y="1436164"/>
                    <a:pt x="334901" y="1436164"/>
                  </a:cubicBezTo>
                  <a:cubicBezTo>
                    <a:pt x="149940" y="1436164"/>
                    <a:pt x="0" y="1286224"/>
                    <a:pt x="0" y="1101263"/>
                  </a:cubicBezTo>
                  <a:cubicBezTo>
                    <a:pt x="0" y="916302"/>
                    <a:pt x="149940" y="766362"/>
                    <a:pt x="334901" y="766362"/>
                  </a:cubicBezTo>
                  <a:cubicBezTo>
                    <a:pt x="404261" y="766362"/>
                    <a:pt x="468697" y="787448"/>
                    <a:pt x="522147" y="823558"/>
                  </a:cubicBezTo>
                  <a:lnTo>
                    <a:pt x="553634" y="849537"/>
                  </a:lnTo>
                  <a:close/>
                </a:path>
              </a:pathLst>
            </a:cu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lumMod val="65000"/>
                    <a:lumOff val="35000"/>
                  </a:schemeClr>
                </a:solidFill>
              </a:endParaRPr>
            </a:p>
          </p:txBody>
        </p:sp>
        <p:pic>
          <p:nvPicPr>
            <p:cNvPr id="24" name="Graphic 23" descr="Cloud Computing with solid fill">
              <a:extLst>
                <a:ext uri="{FF2B5EF4-FFF2-40B4-BE49-F238E27FC236}">
                  <a16:creationId xmlns:a16="http://schemas.microsoft.com/office/drawing/2014/main" id="{987F0017-FEB0-A0EB-3701-64488608B5A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73463" y="2963317"/>
              <a:ext cx="586264" cy="586264"/>
            </a:xfrm>
            <a:prstGeom prst="rect">
              <a:avLst/>
            </a:prstGeom>
          </p:spPr>
        </p:pic>
      </p:grpSp>
      <p:grpSp>
        <p:nvGrpSpPr>
          <p:cNvPr id="25" name="Group 24">
            <a:extLst>
              <a:ext uri="{FF2B5EF4-FFF2-40B4-BE49-F238E27FC236}">
                <a16:creationId xmlns:a16="http://schemas.microsoft.com/office/drawing/2014/main" id="{E508E705-E94B-1DAE-A133-D7EBF2B4F89C}"/>
              </a:ext>
            </a:extLst>
          </p:cNvPr>
          <p:cNvGrpSpPr/>
          <p:nvPr/>
        </p:nvGrpSpPr>
        <p:grpSpPr>
          <a:xfrm>
            <a:off x="838200" y="1281586"/>
            <a:ext cx="2429540" cy="2429540"/>
            <a:chOff x="838200" y="1281586"/>
            <a:chExt cx="2429540" cy="2429540"/>
          </a:xfrm>
        </p:grpSpPr>
        <p:sp>
          <p:nvSpPr>
            <p:cNvPr id="26" name="Freeform: Shape 25">
              <a:extLst>
                <a:ext uri="{FF2B5EF4-FFF2-40B4-BE49-F238E27FC236}">
                  <a16:creationId xmlns:a16="http://schemas.microsoft.com/office/drawing/2014/main" id="{E2D9A49A-3F0F-AC21-9857-2C3BDDBB87D1}"/>
                </a:ext>
              </a:extLst>
            </p:cNvPr>
            <p:cNvSpPr/>
            <p:nvPr/>
          </p:nvSpPr>
          <p:spPr>
            <a:xfrm>
              <a:off x="838200" y="1281586"/>
              <a:ext cx="1502424" cy="1202292"/>
            </a:xfrm>
            <a:custGeom>
              <a:avLst/>
              <a:gdLst>
                <a:gd name="connsiteX0" fmla="*/ 0 w 2752351"/>
                <a:gd name="connsiteY0" fmla="*/ 0 h 2202528"/>
                <a:gd name="connsiteX1" fmla="*/ 2202528 w 2752351"/>
                <a:gd name="connsiteY1" fmla="*/ 0 h 2202528"/>
                <a:gd name="connsiteX2" fmla="*/ 2202528 w 2752351"/>
                <a:gd name="connsiteY2" fmla="*/ 846393 h 2202528"/>
                <a:gd name="connsiteX3" fmla="*/ 2230204 w 2752351"/>
                <a:gd name="connsiteY3" fmla="*/ 823559 h 2202528"/>
                <a:gd name="connsiteX4" fmla="*/ 2417450 w 2752351"/>
                <a:gd name="connsiteY4" fmla="*/ 766363 h 2202528"/>
                <a:gd name="connsiteX5" fmla="*/ 2752351 w 2752351"/>
                <a:gd name="connsiteY5" fmla="*/ 1101264 h 2202528"/>
                <a:gd name="connsiteX6" fmla="*/ 2417450 w 2752351"/>
                <a:gd name="connsiteY6" fmla="*/ 1436165 h 2202528"/>
                <a:gd name="connsiteX7" fmla="*/ 2230204 w 2752351"/>
                <a:gd name="connsiteY7" fmla="*/ 1378969 h 2202528"/>
                <a:gd name="connsiteX8" fmla="*/ 2202528 w 2752351"/>
                <a:gd name="connsiteY8" fmla="*/ 1356135 h 2202528"/>
                <a:gd name="connsiteX9" fmla="*/ 2202528 w 2752351"/>
                <a:gd name="connsiteY9" fmla="*/ 2202528 h 2202528"/>
                <a:gd name="connsiteX10" fmla="*/ 1431824 w 2752351"/>
                <a:gd name="connsiteY10" fmla="*/ 2202528 h 2202528"/>
                <a:gd name="connsiteX11" fmla="*/ 1451973 w 2752351"/>
                <a:gd name="connsiteY11" fmla="*/ 2165406 h 2202528"/>
                <a:gd name="connsiteX12" fmla="*/ 1481884 w 2752351"/>
                <a:gd name="connsiteY12" fmla="*/ 2017251 h 2202528"/>
                <a:gd name="connsiteX13" fmla="*/ 1101264 w 2752351"/>
                <a:gd name="connsiteY13" fmla="*/ 1636631 h 2202528"/>
                <a:gd name="connsiteX14" fmla="*/ 720644 w 2752351"/>
                <a:gd name="connsiteY14" fmla="*/ 2017251 h 2202528"/>
                <a:gd name="connsiteX15" fmla="*/ 750555 w 2752351"/>
                <a:gd name="connsiteY15" fmla="*/ 2165406 h 2202528"/>
                <a:gd name="connsiteX16" fmla="*/ 770705 w 2752351"/>
                <a:gd name="connsiteY16" fmla="*/ 2202528 h 2202528"/>
                <a:gd name="connsiteX17" fmla="*/ 0 w 2752351"/>
                <a:gd name="connsiteY17" fmla="*/ 2202528 h 220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2351" h="2202528">
                  <a:moveTo>
                    <a:pt x="0" y="0"/>
                  </a:moveTo>
                  <a:lnTo>
                    <a:pt x="2202528" y="0"/>
                  </a:lnTo>
                  <a:lnTo>
                    <a:pt x="2202528" y="846393"/>
                  </a:lnTo>
                  <a:lnTo>
                    <a:pt x="2230204" y="823559"/>
                  </a:lnTo>
                  <a:cubicBezTo>
                    <a:pt x="2283654" y="787448"/>
                    <a:pt x="2348090" y="766363"/>
                    <a:pt x="2417450" y="766363"/>
                  </a:cubicBezTo>
                  <a:cubicBezTo>
                    <a:pt x="2602411" y="766363"/>
                    <a:pt x="2752351" y="916303"/>
                    <a:pt x="2752351" y="1101264"/>
                  </a:cubicBezTo>
                  <a:cubicBezTo>
                    <a:pt x="2752351" y="1286225"/>
                    <a:pt x="2602411" y="1436165"/>
                    <a:pt x="2417450" y="1436165"/>
                  </a:cubicBezTo>
                  <a:cubicBezTo>
                    <a:pt x="2348090" y="1436165"/>
                    <a:pt x="2283654" y="1415080"/>
                    <a:pt x="2230204" y="1378969"/>
                  </a:cubicBezTo>
                  <a:lnTo>
                    <a:pt x="2202528" y="1356135"/>
                  </a:lnTo>
                  <a:lnTo>
                    <a:pt x="2202528" y="2202528"/>
                  </a:lnTo>
                  <a:lnTo>
                    <a:pt x="1431824" y="2202528"/>
                  </a:lnTo>
                  <a:lnTo>
                    <a:pt x="1451973" y="2165406"/>
                  </a:lnTo>
                  <a:cubicBezTo>
                    <a:pt x="1471234" y="2119869"/>
                    <a:pt x="1481884" y="2069804"/>
                    <a:pt x="1481884" y="2017251"/>
                  </a:cubicBezTo>
                  <a:cubicBezTo>
                    <a:pt x="1481884" y="1807040"/>
                    <a:pt x="1311475" y="1636631"/>
                    <a:pt x="1101264" y="1636631"/>
                  </a:cubicBezTo>
                  <a:cubicBezTo>
                    <a:pt x="891053" y="1636631"/>
                    <a:pt x="720644" y="1807040"/>
                    <a:pt x="720644" y="2017251"/>
                  </a:cubicBezTo>
                  <a:cubicBezTo>
                    <a:pt x="720644" y="2069804"/>
                    <a:pt x="731295" y="2119869"/>
                    <a:pt x="750555" y="2165406"/>
                  </a:cubicBezTo>
                  <a:lnTo>
                    <a:pt x="770705" y="2202528"/>
                  </a:lnTo>
                  <a:lnTo>
                    <a:pt x="0" y="2202528"/>
                  </a:lnTo>
                  <a:close/>
                </a:path>
              </a:pathLst>
            </a:custGeom>
            <a:solidFill>
              <a:srgbClr val="7CA65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lumMod val="65000"/>
                    <a:lumOff val="35000"/>
                  </a:schemeClr>
                </a:solidFill>
              </a:endParaRPr>
            </a:p>
          </p:txBody>
        </p:sp>
        <p:sp>
          <p:nvSpPr>
            <p:cNvPr id="27" name="Freeform: Shape 26">
              <a:extLst>
                <a:ext uri="{FF2B5EF4-FFF2-40B4-BE49-F238E27FC236}">
                  <a16:creationId xmlns:a16="http://schemas.microsoft.com/office/drawing/2014/main" id="{57ABA962-0383-578C-D8EA-EF1704FD7C08}"/>
                </a:ext>
              </a:extLst>
            </p:cNvPr>
            <p:cNvSpPr/>
            <p:nvPr/>
          </p:nvSpPr>
          <p:spPr>
            <a:xfrm>
              <a:off x="2065449" y="1281586"/>
              <a:ext cx="1202291" cy="1511198"/>
            </a:xfrm>
            <a:custGeom>
              <a:avLst/>
              <a:gdLst>
                <a:gd name="connsiteX0" fmla="*/ 0 w 2202526"/>
                <a:gd name="connsiteY0" fmla="*/ 0 h 2768425"/>
                <a:gd name="connsiteX1" fmla="*/ 2202526 w 2202526"/>
                <a:gd name="connsiteY1" fmla="*/ 0 h 2768425"/>
                <a:gd name="connsiteX2" fmla="*/ 2202526 w 2202526"/>
                <a:gd name="connsiteY2" fmla="*/ 2202528 h 2768425"/>
                <a:gd name="connsiteX3" fmla="*/ 1342872 w 2202526"/>
                <a:gd name="connsiteY3" fmla="*/ 2202528 h 2768425"/>
                <a:gd name="connsiteX4" fmla="*/ 1378968 w 2202526"/>
                <a:gd name="connsiteY4" fmla="*/ 2246278 h 2768425"/>
                <a:gd name="connsiteX5" fmla="*/ 1436164 w 2202526"/>
                <a:gd name="connsiteY5" fmla="*/ 2433524 h 2768425"/>
                <a:gd name="connsiteX6" fmla="*/ 1101263 w 2202526"/>
                <a:gd name="connsiteY6" fmla="*/ 2768425 h 2768425"/>
                <a:gd name="connsiteX7" fmla="*/ 766362 w 2202526"/>
                <a:gd name="connsiteY7" fmla="*/ 2433524 h 2768425"/>
                <a:gd name="connsiteX8" fmla="*/ 823558 w 2202526"/>
                <a:gd name="connsiteY8" fmla="*/ 2246278 h 2768425"/>
                <a:gd name="connsiteX9" fmla="*/ 859655 w 2202526"/>
                <a:gd name="connsiteY9" fmla="*/ 2202528 h 2768425"/>
                <a:gd name="connsiteX10" fmla="*/ 0 w 2202526"/>
                <a:gd name="connsiteY10" fmla="*/ 2202528 h 2768425"/>
                <a:gd name="connsiteX11" fmla="*/ 0 w 2202526"/>
                <a:gd name="connsiteY11" fmla="*/ 1440549 h 2768425"/>
                <a:gd name="connsiteX12" fmla="*/ 21049 w 2202526"/>
                <a:gd name="connsiteY12" fmla="*/ 1451973 h 2768425"/>
                <a:gd name="connsiteX13" fmla="*/ 169203 w 2202526"/>
                <a:gd name="connsiteY13" fmla="*/ 1481884 h 2768425"/>
                <a:gd name="connsiteX14" fmla="*/ 549823 w 2202526"/>
                <a:gd name="connsiteY14" fmla="*/ 1101264 h 2768425"/>
                <a:gd name="connsiteX15" fmla="*/ 169203 w 2202526"/>
                <a:gd name="connsiteY15" fmla="*/ 720644 h 2768425"/>
                <a:gd name="connsiteX16" fmla="*/ 21049 w 2202526"/>
                <a:gd name="connsiteY16" fmla="*/ 750555 h 2768425"/>
                <a:gd name="connsiteX17" fmla="*/ 0 w 2202526"/>
                <a:gd name="connsiteY17" fmla="*/ 761980 h 27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2526" h="2768425">
                  <a:moveTo>
                    <a:pt x="0" y="0"/>
                  </a:moveTo>
                  <a:lnTo>
                    <a:pt x="2202526" y="0"/>
                  </a:lnTo>
                  <a:lnTo>
                    <a:pt x="2202526" y="2202528"/>
                  </a:lnTo>
                  <a:lnTo>
                    <a:pt x="1342872" y="2202528"/>
                  </a:lnTo>
                  <a:lnTo>
                    <a:pt x="1378968" y="2246278"/>
                  </a:lnTo>
                  <a:cubicBezTo>
                    <a:pt x="1415079" y="2299728"/>
                    <a:pt x="1436164" y="2364164"/>
                    <a:pt x="1436164" y="2433524"/>
                  </a:cubicBezTo>
                  <a:cubicBezTo>
                    <a:pt x="1436164" y="2618485"/>
                    <a:pt x="1286224" y="2768425"/>
                    <a:pt x="1101263" y="2768425"/>
                  </a:cubicBezTo>
                  <a:cubicBezTo>
                    <a:pt x="916302" y="2768425"/>
                    <a:pt x="766362" y="2618485"/>
                    <a:pt x="766362" y="2433524"/>
                  </a:cubicBezTo>
                  <a:cubicBezTo>
                    <a:pt x="766362" y="2364164"/>
                    <a:pt x="787448" y="2299728"/>
                    <a:pt x="823558" y="2246278"/>
                  </a:cubicBezTo>
                  <a:lnTo>
                    <a:pt x="859655" y="2202528"/>
                  </a:lnTo>
                  <a:lnTo>
                    <a:pt x="0" y="2202528"/>
                  </a:lnTo>
                  <a:lnTo>
                    <a:pt x="0" y="1440549"/>
                  </a:lnTo>
                  <a:lnTo>
                    <a:pt x="21049" y="1451973"/>
                  </a:lnTo>
                  <a:cubicBezTo>
                    <a:pt x="66585" y="1471234"/>
                    <a:pt x="116651" y="1481884"/>
                    <a:pt x="169203" y="1481884"/>
                  </a:cubicBezTo>
                  <a:cubicBezTo>
                    <a:pt x="379414" y="1481884"/>
                    <a:pt x="549823" y="1311475"/>
                    <a:pt x="549823" y="1101264"/>
                  </a:cubicBezTo>
                  <a:cubicBezTo>
                    <a:pt x="549823" y="891053"/>
                    <a:pt x="379414" y="720644"/>
                    <a:pt x="169203" y="720644"/>
                  </a:cubicBezTo>
                  <a:cubicBezTo>
                    <a:pt x="116651" y="720644"/>
                    <a:pt x="66585" y="731295"/>
                    <a:pt x="21049" y="750555"/>
                  </a:cubicBezTo>
                  <a:lnTo>
                    <a:pt x="0" y="761980"/>
                  </a:lnTo>
                  <a:close/>
                </a:path>
              </a:pathLst>
            </a:custGeom>
            <a:solidFill>
              <a:srgbClr val="F9D44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lumMod val="65000"/>
                    <a:lumOff val="35000"/>
                  </a:schemeClr>
                </a:solidFill>
              </a:endParaRPr>
            </a:p>
          </p:txBody>
        </p:sp>
        <p:sp>
          <p:nvSpPr>
            <p:cNvPr id="28" name="Freeform: Shape 27">
              <a:extLst>
                <a:ext uri="{FF2B5EF4-FFF2-40B4-BE49-F238E27FC236}">
                  <a16:creationId xmlns:a16="http://schemas.microsoft.com/office/drawing/2014/main" id="{95ACF746-F291-91FF-E98A-8D1B5C0922BB}"/>
                </a:ext>
              </a:extLst>
            </p:cNvPr>
            <p:cNvSpPr/>
            <p:nvPr/>
          </p:nvSpPr>
          <p:spPr>
            <a:xfrm>
              <a:off x="838200" y="2199929"/>
              <a:ext cx="1202292" cy="1511197"/>
            </a:xfrm>
            <a:custGeom>
              <a:avLst/>
              <a:gdLst>
                <a:gd name="connsiteX0" fmla="*/ 1101264 w 2202528"/>
                <a:gd name="connsiteY0" fmla="*/ 0 h 2768423"/>
                <a:gd name="connsiteX1" fmla="*/ 1436165 w 2202528"/>
                <a:gd name="connsiteY1" fmla="*/ 334901 h 2768423"/>
                <a:gd name="connsiteX2" fmla="*/ 1378969 w 2202528"/>
                <a:gd name="connsiteY2" fmla="*/ 522147 h 2768423"/>
                <a:gd name="connsiteX3" fmla="*/ 1342873 w 2202528"/>
                <a:gd name="connsiteY3" fmla="*/ 565897 h 2768423"/>
                <a:gd name="connsiteX4" fmla="*/ 2202528 w 2202528"/>
                <a:gd name="connsiteY4" fmla="*/ 565897 h 2768423"/>
                <a:gd name="connsiteX5" fmla="*/ 2202528 w 2202528"/>
                <a:gd name="connsiteY5" fmla="*/ 1329944 h 2768423"/>
                <a:gd name="connsiteX6" fmla="*/ 2177669 w 2202528"/>
                <a:gd name="connsiteY6" fmla="*/ 1316451 h 2768423"/>
                <a:gd name="connsiteX7" fmla="*/ 2029514 w 2202528"/>
                <a:gd name="connsiteY7" fmla="*/ 1286540 h 2768423"/>
                <a:gd name="connsiteX8" fmla="*/ 1648894 w 2202528"/>
                <a:gd name="connsiteY8" fmla="*/ 1667160 h 2768423"/>
                <a:gd name="connsiteX9" fmla="*/ 2029514 w 2202528"/>
                <a:gd name="connsiteY9" fmla="*/ 2047780 h 2768423"/>
                <a:gd name="connsiteX10" fmla="*/ 2177669 w 2202528"/>
                <a:gd name="connsiteY10" fmla="*/ 2017869 h 2768423"/>
                <a:gd name="connsiteX11" fmla="*/ 2202528 w 2202528"/>
                <a:gd name="connsiteY11" fmla="*/ 2004376 h 2768423"/>
                <a:gd name="connsiteX12" fmla="*/ 2202528 w 2202528"/>
                <a:gd name="connsiteY12" fmla="*/ 2768423 h 2768423"/>
                <a:gd name="connsiteX13" fmla="*/ 0 w 2202528"/>
                <a:gd name="connsiteY13" fmla="*/ 2768423 h 2768423"/>
                <a:gd name="connsiteX14" fmla="*/ 0 w 2202528"/>
                <a:gd name="connsiteY14" fmla="*/ 565897 h 2768423"/>
                <a:gd name="connsiteX15" fmla="*/ 859656 w 2202528"/>
                <a:gd name="connsiteY15" fmla="*/ 565897 h 2768423"/>
                <a:gd name="connsiteX16" fmla="*/ 823559 w 2202528"/>
                <a:gd name="connsiteY16" fmla="*/ 522147 h 2768423"/>
                <a:gd name="connsiteX17" fmla="*/ 766363 w 2202528"/>
                <a:gd name="connsiteY17" fmla="*/ 334901 h 2768423"/>
                <a:gd name="connsiteX18" fmla="*/ 1101264 w 2202528"/>
                <a:gd name="connsiteY18" fmla="*/ 0 h 276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2528" h="2768423">
                  <a:moveTo>
                    <a:pt x="1101264" y="0"/>
                  </a:moveTo>
                  <a:cubicBezTo>
                    <a:pt x="1286225" y="0"/>
                    <a:pt x="1436165" y="149940"/>
                    <a:pt x="1436165" y="334901"/>
                  </a:cubicBezTo>
                  <a:cubicBezTo>
                    <a:pt x="1436165" y="404261"/>
                    <a:pt x="1415080" y="468697"/>
                    <a:pt x="1378969" y="522147"/>
                  </a:cubicBezTo>
                  <a:lnTo>
                    <a:pt x="1342873" y="565897"/>
                  </a:lnTo>
                  <a:lnTo>
                    <a:pt x="2202528" y="565897"/>
                  </a:lnTo>
                  <a:lnTo>
                    <a:pt x="2202528" y="1329944"/>
                  </a:lnTo>
                  <a:lnTo>
                    <a:pt x="2177669" y="1316451"/>
                  </a:lnTo>
                  <a:cubicBezTo>
                    <a:pt x="2132132" y="1297191"/>
                    <a:pt x="2082067" y="1286540"/>
                    <a:pt x="2029514" y="1286540"/>
                  </a:cubicBezTo>
                  <a:cubicBezTo>
                    <a:pt x="1819303" y="1286540"/>
                    <a:pt x="1648894" y="1456949"/>
                    <a:pt x="1648894" y="1667160"/>
                  </a:cubicBezTo>
                  <a:cubicBezTo>
                    <a:pt x="1648894" y="1877371"/>
                    <a:pt x="1819303" y="2047780"/>
                    <a:pt x="2029514" y="2047780"/>
                  </a:cubicBezTo>
                  <a:cubicBezTo>
                    <a:pt x="2082067" y="2047780"/>
                    <a:pt x="2132132" y="2037130"/>
                    <a:pt x="2177669" y="2017869"/>
                  </a:cubicBezTo>
                  <a:lnTo>
                    <a:pt x="2202528" y="2004376"/>
                  </a:lnTo>
                  <a:lnTo>
                    <a:pt x="2202528" y="2768423"/>
                  </a:lnTo>
                  <a:lnTo>
                    <a:pt x="0" y="2768423"/>
                  </a:lnTo>
                  <a:lnTo>
                    <a:pt x="0" y="565897"/>
                  </a:lnTo>
                  <a:lnTo>
                    <a:pt x="859656" y="565897"/>
                  </a:lnTo>
                  <a:lnTo>
                    <a:pt x="823559" y="522147"/>
                  </a:lnTo>
                  <a:cubicBezTo>
                    <a:pt x="787449" y="468697"/>
                    <a:pt x="766363" y="404261"/>
                    <a:pt x="766363" y="334901"/>
                  </a:cubicBezTo>
                  <a:cubicBezTo>
                    <a:pt x="766363" y="149940"/>
                    <a:pt x="916303" y="0"/>
                    <a:pt x="1101264" y="0"/>
                  </a:cubicBezTo>
                  <a:close/>
                </a:path>
              </a:pathLst>
            </a:custGeom>
            <a:solidFill>
              <a:srgbClr val="4495A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lumMod val="65000"/>
                    <a:lumOff val="35000"/>
                  </a:schemeClr>
                </a:solidFill>
              </a:endParaRPr>
            </a:p>
          </p:txBody>
        </p:sp>
        <p:pic>
          <p:nvPicPr>
            <p:cNvPr id="29" name="Graphic 28" descr="Shield Tick with solid fill">
              <a:extLst>
                <a:ext uri="{FF2B5EF4-FFF2-40B4-BE49-F238E27FC236}">
                  <a16:creationId xmlns:a16="http://schemas.microsoft.com/office/drawing/2014/main" id="{F64BC94C-0EE2-2E5B-A8E2-5D8FAEE62AD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6214" y="1443132"/>
              <a:ext cx="586264" cy="586264"/>
            </a:xfrm>
            <a:prstGeom prst="rect">
              <a:avLst/>
            </a:prstGeom>
          </p:spPr>
        </p:pic>
        <p:pic>
          <p:nvPicPr>
            <p:cNvPr id="30" name="Graphic 29" descr="Cloud with solid fill">
              <a:extLst>
                <a:ext uri="{FF2B5EF4-FFF2-40B4-BE49-F238E27FC236}">
                  <a16:creationId xmlns:a16="http://schemas.microsoft.com/office/drawing/2014/main" id="{A35B7E71-C1F9-8A2D-2E87-D12AF896ADC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459935" y="1589600"/>
              <a:ext cx="586264" cy="586264"/>
            </a:xfrm>
            <a:prstGeom prst="rect">
              <a:avLst/>
            </a:prstGeom>
          </p:spPr>
        </p:pic>
        <p:pic>
          <p:nvPicPr>
            <p:cNvPr id="31" name="Graphic 30" descr="Artificial Intelligence with solid fill">
              <a:extLst>
                <a:ext uri="{FF2B5EF4-FFF2-40B4-BE49-F238E27FC236}">
                  <a16:creationId xmlns:a16="http://schemas.microsoft.com/office/drawing/2014/main" id="{EBBB7F7D-7E23-6736-6CF9-DD4220EA4E2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99745" y="2814024"/>
              <a:ext cx="586264" cy="586264"/>
            </a:xfrm>
            <a:prstGeom prst="rect">
              <a:avLst/>
            </a:prstGeom>
          </p:spPr>
        </p:pic>
      </p:grpSp>
      <p:grpSp>
        <p:nvGrpSpPr>
          <p:cNvPr id="35" name="Group 34">
            <a:extLst>
              <a:ext uri="{FF2B5EF4-FFF2-40B4-BE49-F238E27FC236}">
                <a16:creationId xmlns:a16="http://schemas.microsoft.com/office/drawing/2014/main" id="{AC3D64BA-AB88-C22A-5C17-5B1D3251173C}"/>
              </a:ext>
            </a:extLst>
          </p:cNvPr>
          <p:cNvGrpSpPr/>
          <p:nvPr/>
        </p:nvGrpSpPr>
        <p:grpSpPr>
          <a:xfrm>
            <a:off x="6198061" y="1666014"/>
            <a:ext cx="4894896" cy="4232929"/>
            <a:chOff x="8921977" y="2774457"/>
            <a:chExt cx="2926080" cy="4232929"/>
          </a:xfrm>
        </p:grpSpPr>
        <p:sp>
          <p:nvSpPr>
            <p:cNvPr id="36" name="TextBox 35">
              <a:extLst>
                <a:ext uri="{FF2B5EF4-FFF2-40B4-BE49-F238E27FC236}">
                  <a16:creationId xmlns:a16="http://schemas.microsoft.com/office/drawing/2014/main" id="{8B1B72E9-47BD-6954-9412-C7FF8B8AD3F9}"/>
                </a:ext>
              </a:extLst>
            </p:cNvPr>
            <p:cNvSpPr txBox="1"/>
            <p:nvPr/>
          </p:nvSpPr>
          <p:spPr>
            <a:xfrm>
              <a:off x="8921977" y="2774457"/>
              <a:ext cx="2926080" cy="523220"/>
            </a:xfrm>
            <a:prstGeom prst="rect">
              <a:avLst/>
            </a:prstGeom>
            <a:noFill/>
          </p:spPr>
          <p:txBody>
            <a:bodyPr wrap="square" lIns="0" rIns="0" rtlCol="0" anchor="b">
              <a:spAutoFit/>
            </a:bodyPr>
            <a:lstStyle/>
            <a:p>
              <a:r>
                <a:rPr lang="en-US" sz="2800" b="1" noProof="1">
                  <a:solidFill>
                    <a:srgbClr val="ED7D31"/>
                  </a:solidFill>
                </a:rPr>
                <a:t>[33]</a:t>
              </a:r>
            </a:p>
          </p:txBody>
        </p:sp>
        <p:sp>
          <p:nvSpPr>
            <p:cNvPr id="37" name="TextBox 36">
              <a:extLst>
                <a:ext uri="{FF2B5EF4-FFF2-40B4-BE49-F238E27FC236}">
                  <a16:creationId xmlns:a16="http://schemas.microsoft.com/office/drawing/2014/main" id="{5F001C92-BAD3-1544-E26C-0E58DC026830}"/>
                </a:ext>
              </a:extLst>
            </p:cNvPr>
            <p:cNvSpPr txBox="1"/>
            <p:nvPr/>
          </p:nvSpPr>
          <p:spPr>
            <a:xfrm>
              <a:off x="8921977" y="3406400"/>
              <a:ext cx="2926080" cy="3600986"/>
            </a:xfrm>
            <a:prstGeom prst="rect">
              <a:avLst/>
            </a:prstGeom>
            <a:noFill/>
          </p:spPr>
          <p:txBody>
            <a:bodyPr wrap="square" lIns="0" rIns="0" rtlCol="0" anchor="t">
              <a:spAutoFit/>
            </a:bodyPr>
            <a:lstStyle/>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Focus: </a:t>
              </a:r>
              <a:r>
                <a:rPr lang="en-US" sz="1400" noProof="1">
                  <a:solidFill>
                    <a:schemeClr val="bg1">
                      <a:lumMod val="65000"/>
                      <a:lumOff val="35000"/>
                    </a:schemeClr>
                  </a:solidFill>
                </a:rPr>
                <a:t>SRM in virtualized environments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Scope: </a:t>
              </a:r>
              <a:r>
                <a:rPr lang="en-US" sz="1400" noProof="1">
                  <a:solidFill>
                    <a:schemeClr val="bg1">
                      <a:lumMod val="65000"/>
                      <a:lumOff val="35000"/>
                    </a:schemeClr>
                  </a:solidFill>
                </a:rPr>
                <a:t>VM co-residency, resource allocation, and performance-security balance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Methodology: </a:t>
              </a:r>
              <a:r>
                <a:rPr lang="en-US" sz="1400" noProof="1">
                  <a:solidFill>
                    <a:schemeClr val="bg1">
                      <a:lumMod val="65000"/>
                      <a:lumOff val="35000"/>
                    </a:schemeClr>
                  </a:solidFill>
                </a:rPr>
                <a:t>Categorization of SRM strategies (defensive, mitigating, hybrid) plus experimental evaluation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Key security challenges: </a:t>
              </a:r>
              <a:r>
                <a:rPr lang="en-US" sz="1400" noProof="1">
                  <a:solidFill>
                    <a:schemeClr val="bg1">
                      <a:lumMod val="65000"/>
                      <a:lumOff val="35000"/>
                    </a:schemeClr>
                  </a:solidFill>
                </a:rPr>
                <a:t>VM misconfigurations, multi-tenancy risks, performance-security tradeoffs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Proposed strategies: </a:t>
              </a:r>
              <a:r>
                <a:rPr lang="en-US" sz="1400" noProof="1">
                  <a:solidFill>
                    <a:schemeClr val="bg1">
                      <a:lumMod val="65000"/>
                      <a:lumOff val="35000"/>
                    </a:schemeClr>
                  </a:solidFill>
                </a:rPr>
                <a:t>Hybrid strategies for effective SRM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Discussed technologies: </a:t>
              </a:r>
              <a:r>
                <a:rPr lang="en-US" sz="1400" noProof="1">
                  <a:solidFill>
                    <a:schemeClr val="bg1">
                      <a:lumMod val="65000"/>
                      <a:lumOff val="35000"/>
                    </a:schemeClr>
                  </a:solidFill>
                </a:rPr>
                <a:t>Virtualization, VM isolation, resource Scheduling</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Contribution: </a:t>
              </a:r>
              <a:r>
                <a:rPr lang="en-US" sz="1400" noProof="1">
                  <a:solidFill>
                    <a:schemeClr val="bg1">
                      <a:lumMod val="65000"/>
                      <a:lumOff val="35000"/>
                    </a:schemeClr>
                  </a:solidFill>
                </a:rPr>
                <a:t>Emphasizes need for balance in SRM; introduces taxonomy of strategies </a:t>
              </a:r>
            </a:p>
          </p:txBody>
        </p:sp>
      </p:grpSp>
      <p:sp>
        <p:nvSpPr>
          <p:cNvPr id="38" name="Freeform: Shape 37">
            <a:extLst>
              <a:ext uri="{FF2B5EF4-FFF2-40B4-BE49-F238E27FC236}">
                <a16:creationId xmlns:a16="http://schemas.microsoft.com/office/drawing/2014/main" id="{6B74DAC1-1721-127A-7F93-FD0A6D5193C0}"/>
              </a:ext>
            </a:extLst>
          </p:cNvPr>
          <p:cNvSpPr/>
          <p:nvPr/>
        </p:nvSpPr>
        <p:spPr>
          <a:xfrm>
            <a:off x="1765138" y="2508444"/>
            <a:ext cx="1504503" cy="1202291"/>
          </a:xfrm>
          <a:custGeom>
            <a:avLst/>
            <a:gdLst>
              <a:gd name="connsiteX0" fmla="*/ 553634 w 2756160"/>
              <a:gd name="connsiteY0" fmla="*/ 0 h 2202526"/>
              <a:gd name="connsiteX1" fmla="*/ 1324338 w 2756160"/>
              <a:gd name="connsiteY1" fmla="*/ 0 h 2202526"/>
              <a:gd name="connsiteX2" fmla="*/ 1304188 w 2756160"/>
              <a:gd name="connsiteY2" fmla="*/ 37123 h 2202526"/>
              <a:gd name="connsiteX3" fmla="*/ 1274277 w 2756160"/>
              <a:gd name="connsiteY3" fmla="*/ 185277 h 2202526"/>
              <a:gd name="connsiteX4" fmla="*/ 1654897 w 2756160"/>
              <a:gd name="connsiteY4" fmla="*/ 565897 h 2202526"/>
              <a:gd name="connsiteX5" fmla="*/ 2035517 w 2756160"/>
              <a:gd name="connsiteY5" fmla="*/ 185277 h 2202526"/>
              <a:gd name="connsiteX6" fmla="*/ 2005606 w 2756160"/>
              <a:gd name="connsiteY6" fmla="*/ 37123 h 2202526"/>
              <a:gd name="connsiteX7" fmla="*/ 1985457 w 2756160"/>
              <a:gd name="connsiteY7" fmla="*/ 0 h 2202526"/>
              <a:gd name="connsiteX8" fmla="*/ 2756160 w 2756160"/>
              <a:gd name="connsiteY8" fmla="*/ 0 h 2202526"/>
              <a:gd name="connsiteX9" fmla="*/ 2756160 w 2756160"/>
              <a:gd name="connsiteY9" fmla="*/ 2202526 h 2202526"/>
              <a:gd name="connsiteX10" fmla="*/ 553634 w 2756160"/>
              <a:gd name="connsiteY10" fmla="*/ 2202526 h 2202526"/>
              <a:gd name="connsiteX11" fmla="*/ 553634 w 2756160"/>
              <a:gd name="connsiteY11" fmla="*/ 1352990 h 2202526"/>
              <a:gd name="connsiteX12" fmla="*/ 522147 w 2756160"/>
              <a:gd name="connsiteY12" fmla="*/ 1378969 h 2202526"/>
              <a:gd name="connsiteX13" fmla="*/ 334901 w 2756160"/>
              <a:gd name="connsiteY13" fmla="*/ 1436164 h 2202526"/>
              <a:gd name="connsiteX14" fmla="*/ 0 w 2756160"/>
              <a:gd name="connsiteY14" fmla="*/ 1101263 h 2202526"/>
              <a:gd name="connsiteX15" fmla="*/ 334901 w 2756160"/>
              <a:gd name="connsiteY15" fmla="*/ 766362 h 2202526"/>
              <a:gd name="connsiteX16" fmla="*/ 522147 w 2756160"/>
              <a:gd name="connsiteY16" fmla="*/ 823558 h 2202526"/>
              <a:gd name="connsiteX17" fmla="*/ 553634 w 2756160"/>
              <a:gd name="connsiteY17" fmla="*/ 849537 h 22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6160" h="2202526">
                <a:moveTo>
                  <a:pt x="553634" y="0"/>
                </a:moveTo>
                <a:lnTo>
                  <a:pt x="1324338" y="0"/>
                </a:lnTo>
                <a:lnTo>
                  <a:pt x="1304188" y="37123"/>
                </a:lnTo>
                <a:cubicBezTo>
                  <a:pt x="1284928" y="82659"/>
                  <a:pt x="1274277" y="132724"/>
                  <a:pt x="1274277" y="185277"/>
                </a:cubicBezTo>
                <a:cubicBezTo>
                  <a:pt x="1274277" y="395488"/>
                  <a:pt x="1444686" y="565897"/>
                  <a:pt x="1654897" y="565897"/>
                </a:cubicBezTo>
                <a:cubicBezTo>
                  <a:pt x="1865108" y="565897"/>
                  <a:pt x="2035517" y="395488"/>
                  <a:pt x="2035517" y="185277"/>
                </a:cubicBezTo>
                <a:cubicBezTo>
                  <a:pt x="2035517" y="132724"/>
                  <a:pt x="2024867" y="82659"/>
                  <a:pt x="2005606" y="37123"/>
                </a:cubicBezTo>
                <a:lnTo>
                  <a:pt x="1985457" y="0"/>
                </a:lnTo>
                <a:lnTo>
                  <a:pt x="2756160" y="0"/>
                </a:lnTo>
                <a:lnTo>
                  <a:pt x="2756160" y="2202526"/>
                </a:lnTo>
                <a:lnTo>
                  <a:pt x="553634" y="2202526"/>
                </a:lnTo>
                <a:lnTo>
                  <a:pt x="553634" y="1352990"/>
                </a:lnTo>
                <a:lnTo>
                  <a:pt x="522147" y="1378969"/>
                </a:lnTo>
                <a:cubicBezTo>
                  <a:pt x="468697" y="1415079"/>
                  <a:pt x="404261" y="1436164"/>
                  <a:pt x="334901" y="1436164"/>
                </a:cubicBezTo>
                <a:cubicBezTo>
                  <a:pt x="149940" y="1436164"/>
                  <a:pt x="0" y="1286224"/>
                  <a:pt x="0" y="1101263"/>
                </a:cubicBezTo>
                <a:cubicBezTo>
                  <a:pt x="0" y="916302"/>
                  <a:pt x="149940" y="766362"/>
                  <a:pt x="334901" y="766362"/>
                </a:cubicBezTo>
                <a:cubicBezTo>
                  <a:pt x="404261" y="766362"/>
                  <a:pt x="468697" y="787448"/>
                  <a:pt x="522147" y="823558"/>
                </a:cubicBezTo>
                <a:lnTo>
                  <a:pt x="553634" y="849537"/>
                </a:lnTo>
                <a:close/>
              </a:path>
            </a:pathLst>
          </a:cu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pic>
        <p:nvPicPr>
          <p:cNvPr id="39" name="Graphic 38" descr="Cloud Computing with solid fill">
            <a:extLst>
              <a:ext uri="{FF2B5EF4-FFF2-40B4-BE49-F238E27FC236}">
                <a16:creationId xmlns:a16="http://schemas.microsoft.com/office/drawing/2014/main" id="{F7BE7906-3193-CC4F-59A1-AA40BD474F9E}"/>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375364" y="2962926"/>
            <a:ext cx="586264" cy="586264"/>
          </a:xfrm>
          <a:prstGeom prst="rect">
            <a:avLst/>
          </a:prstGeom>
        </p:spPr>
      </p:pic>
      <p:pic>
        <p:nvPicPr>
          <p:cNvPr id="2" name="Picture 1" descr="A blue text on a black background&#10;&#10;Description automatically generated">
            <a:extLst>
              <a:ext uri="{FF2B5EF4-FFF2-40B4-BE49-F238E27FC236}">
                <a16:creationId xmlns:a16="http://schemas.microsoft.com/office/drawing/2014/main" id="{B797432A-EAFC-74B6-A071-3D1052D4BE3F}"/>
              </a:ext>
            </a:extLst>
          </p:cNvPr>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3" name="Picture 2">
            <a:extLst>
              <a:ext uri="{FF2B5EF4-FFF2-40B4-BE49-F238E27FC236}">
                <a16:creationId xmlns:a16="http://schemas.microsoft.com/office/drawing/2014/main" id="{5B8B3CFB-42E3-A614-D3CD-B3F65CB1B62F}"/>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1143356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38"/>
                                        </p:tgtEl>
                                      </p:cBhvr>
                                    </p:animEffect>
                                    <p:set>
                                      <p:cBhvr>
                                        <p:cTn id="18" dur="1" fill="hold">
                                          <p:stCondLst>
                                            <p:cond delay="499"/>
                                          </p:stCondLst>
                                        </p:cTn>
                                        <p:tgtEl>
                                          <p:spTgt spid="3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9"/>
                                        </p:tgtEl>
                                      </p:cBhvr>
                                    </p:animEffect>
                                    <p:set>
                                      <p:cBhvr>
                                        <p:cTn id="21" dur="1" fill="hold">
                                          <p:stCondLst>
                                            <p:cond delay="499"/>
                                          </p:stCondLst>
                                        </p:cTn>
                                        <p:tgtEl>
                                          <p:spTgt spid="39"/>
                                        </p:tgtEl>
                                        <p:attrNameLst>
                                          <p:attrName>style.visibility</p:attrName>
                                        </p:attrNameLst>
                                      </p:cBhvr>
                                      <p:to>
                                        <p:strVal val="hidden"/>
                                      </p:to>
                                    </p:se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0A4C7-4487-DF52-6C90-A07EF087EB1D}"/>
            </a:ext>
          </a:extLst>
        </p:cNvPr>
        <p:cNvGrpSpPr/>
        <p:nvPr/>
      </p:nvGrpSpPr>
      <p:grpSpPr>
        <a:xfrm>
          <a:off x="0" y="0"/>
          <a:ext cx="0" cy="0"/>
          <a:chOff x="0" y="0"/>
          <a:chExt cx="0" cy="0"/>
        </a:xfrm>
      </p:grpSpPr>
      <p:sp>
        <p:nvSpPr>
          <p:cNvPr id="54" name="Title 1">
            <a:extLst>
              <a:ext uri="{FF2B5EF4-FFF2-40B4-BE49-F238E27FC236}">
                <a16:creationId xmlns:a16="http://schemas.microsoft.com/office/drawing/2014/main" id="{4CC63762-DF0D-18D2-1FE7-F543BF92AC0C}"/>
              </a:ext>
            </a:extLst>
          </p:cNvPr>
          <p:cNvSpPr txBox="1">
            <a:spLocks/>
          </p:cNvSpPr>
          <p:nvPr/>
        </p:nvSpPr>
        <p:spPr>
          <a:xfrm>
            <a:off x="549911" y="323148"/>
            <a:ext cx="4189144" cy="570793"/>
          </a:xfrm>
          <a:prstGeom prst="rect">
            <a:avLst/>
          </a:prstGeom>
        </p:spPr>
        <p:txBody>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Literature Review</a:t>
            </a:r>
          </a:p>
        </p:txBody>
      </p:sp>
      <p:grpSp>
        <p:nvGrpSpPr>
          <p:cNvPr id="2" name="Group 1">
            <a:extLst>
              <a:ext uri="{FF2B5EF4-FFF2-40B4-BE49-F238E27FC236}">
                <a16:creationId xmlns:a16="http://schemas.microsoft.com/office/drawing/2014/main" id="{E6B58B1D-2313-CCFB-3116-2350D39B8F55}"/>
              </a:ext>
            </a:extLst>
          </p:cNvPr>
          <p:cNvGrpSpPr/>
          <p:nvPr/>
        </p:nvGrpSpPr>
        <p:grpSpPr>
          <a:xfrm>
            <a:off x="3113914" y="1281586"/>
            <a:ext cx="2429540" cy="2429540"/>
            <a:chOff x="3113914" y="1281586"/>
            <a:chExt cx="2429540" cy="2429540"/>
          </a:xfrm>
        </p:grpSpPr>
        <p:sp>
          <p:nvSpPr>
            <p:cNvPr id="3" name="Freeform: Shape 2">
              <a:extLst>
                <a:ext uri="{FF2B5EF4-FFF2-40B4-BE49-F238E27FC236}">
                  <a16:creationId xmlns:a16="http://schemas.microsoft.com/office/drawing/2014/main" id="{3D82698E-A145-DE00-0699-A4155C43E6DD}"/>
                </a:ext>
              </a:extLst>
            </p:cNvPr>
            <p:cNvSpPr/>
            <p:nvPr/>
          </p:nvSpPr>
          <p:spPr>
            <a:xfrm>
              <a:off x="3113914" y="1281586"/>
              <a:ext cx="1502424" cy="1202292"/>
            </a:xfrm>
            <a:custGeom>
              <a:avLst/>
              <a:gdLst>
                <a:gd name="connsiteX0" fmla="*/ 0 w 2752351"/>
                <a:gd name="connsiteY0" fmla="*/ 0 h 2202528"/>
                <a:gd name="connsiteX1" fmla="*/ 2202528 w 2752351"/>
                <a:gd name="connsiteY1" fmla="*/ 0 h 2202528"/>
                <a:gd name="connsiteX2" fmla="*/ 2202528 w 2752351"/>
                <a:gd name="connsiteY2" fmla="*/ 846393 h 2202528"/>
                <a:gd name="connsiteX3" fmla="*/ 2230204 w 2752351"/>
                <a:gd name="connsiteY3" fmla="*/ 823559 h 2202528"/>
                <a:gd name="connsiteX4" fmla="*/ 2417450 w 2752351"/>
                <a:gd name="connsiteY4" fmla="*/ 766363 h 2202528"/>
                <a:gd name="connsiteX5" fmla="*/ 2752351 w 2752351"/>
                <a:gd name="connsiteY5" fmla="*/ 1101264 h 2202528"/>
                <a:gd name="connsiteX6" fmla="*/ 2417450 w 2752351"/>
                <a:gd name="connsiteY6" fmla="*/ 1436165 h 2202528"/>
                <a:gd name="connsiteX7" fmla="*/ 2230204 w 2752351"/>
                <a:gd name="connsiteY7" fmla="*/ 1378969 h 2202528"/>
                <a:gd name="connsiteX8" fmla="*/ 2202528 w 2752351"/>
                <a:gd name="connsiteY8" fmla="*/ 1356135 h 2202528"/>
                <a:gd name="connsiteX9" fmla="*/ 2202528 w 2752351"/>
                <a:gd name="connsiteY9" fmla="*/ 2202528 h 2202528"/>
                <a:gd name="connsiteX10" fmla="*/ 1431824 w 2752351"/>
                <a:gd name="connsiteY10" fmla="*/ 2202528 h 2202528"/>
                <a:gd name="connsiteX11" fmla="*/ 1451973 w 2752351"/>
                <a:gd name="connsiteY11" fmla="*/ 2165406 h 2202528"/>
                <a:gd name="connsiteX12" fmla="*/ 1481884 w 2752351"/>
                <a:gd name="connsiteY12" fmla="*/ 2017251 h 2202528"/>
                <a:gd name="connsiteX13" fmla="*/ 1101264 w 2752351"/>
                <a:gd name="connsiteY13" fmla="*/ 1636631 h 2202528"/>
                <a:gd name="connsiteX14" fmla="*/ 720644 w 2752351"/>
                <a:gd name="connsiteY14" fmla="*/ 2017251 h 2202528"/>
                <a:gd name="connsiteX15" fmla="*/ 750555 w 2752351"/>
                <a:gd name="connsiteY15" fmla="*/ 2165406 h 2202528"/>
                <a:gd name="connsiteX16" fmla="*/ 770705 w 2752351"/>
                <a:gd name="connsiteY16" fmla="*/ 2202528 h 2202528"/>
                <a:gd name="connsiteX17" fmla="*/ 0 w 2752351"/>
                <a:gd name="connsiteY17" fmla="*/ 2202528 h 220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2351" h="2202528">
                  <a:moveTo>
                    <a:pt x="0" y="0"/>
                  </a:moveTo>
                  <a:lnTo>
                    <a:pt x="2202528" y="0"/>
                  </a:lnTo>
                  <a:lnTo>
                    <a:pt x="2202528" y="846393"/>
                  </a:lnTo>
                  <a:lnTo>
                    <a:pt x="2230204" y="823559"/>
                  </a:lnTo>
                  <a:cubicBezTo>
                    <a:pt x="2283654" y="787448"/>
                    <a:pt x="2348090" y="766363"/>
                    <a:pt x="2417450" y="766363"/>
                  </a:cubicBezTo>
                  <a:cubicBezTo>
                    <a:pt x="2602411" y="766363"/>
                    <a:pt x="2752351" y="916303"/>
                    <a:pt x="2752351" y="1101264"/>
                  </a:cubicBezTo>
                  <a:cubicBezTo>
                    <a:pt x="2752351" y="1286225"/>
                    <a:pt x="2602411" y="1436165"/>
                    <a:pt x="2417450" y="1436165"/>
                  </a:cubicBezTo>
                  <a:cubicBezTo>
                    <a:pt x="2348090" y="1436165"/>
                    <a:pt x="2283654" y="1415080"/>
                    <a:pt x="2230204" y="1378969"/>
                  </a:cubicBezTo>
                  <a:lnTo>
                    <a:pt x="2202528" y="1356135"/>
                  </a:lnTo>
                  <a:lnTo>
                    <a:pt x="2202528" y="2202528"/>
                  </a:lnTo>
                  <a:lnTo>
                    <a:pt x="1431824" y="2202528"/>
                  </a:lnTo>
                  <a:lnTo>
                    <a:pt x="1451973" y="2165406"/>
                  </a:lnTo>
                  <a:cubicBezTo>
                    <a:pt x="1471234" y="2119869"/>
                    <a:pt x="1481884" y="2069804"/>
                    <a:pt x="1481884" y="2017251"/>
                  </a:cubicBezTo>
                  <a:cubicBezTo>
                    <a:pt x="1481884" y="1807040"/>
                    <a:pt x="1311475" y="1636631"/>
                    <a:pt x="1101264" y="1636631"/>
                  </a:cubicBezTo>
                  <a:cubicBezTo>
                    <a:pt x="891053" y="1636631"/>
                    <a:pt x="720644" y="1807040"/>
                    <a:pt x="720644" y="2017251"/>
                  </a:cubicBezTo>
                  <a:cubicBezTo>
                    <a:pt x="720644" y="2069804"/>
                    <a:pt x="731295" y="2119869"/>
                    <a:pt x="750555" y="2165406"/>
                  </a:cubicBezTo>
                  <a:lnTo>
                    <a:pt x="770705" y="2202528"/>
                  </a:lnTo>
                  <a:lnTo>
                    <a:pt x="0" y="2202528"/>
                  </a:lnTo>
                  <a:close/>
                </a:path>
              </a:pathLst>
            </a:custGeom>
            <a:solidFill>
              <a:srgbClr val="7CA65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Shape 3">
              <a:extLst>
                <a:ext uri="{FF2B5EF4-FFF2-40B4-BE49-F238E27FC236}">
                  <a16:creationId xmlns:a16="http://schemas.microsoft.com/office/drawing/2014/main" id="{EC0AA43D-7EF0-5E13-3424-91F661BC2397}"/>
                </a:ext>
              </a:extLst>
            </p:cNvPr>
            <p:cNvSpPr/>
            <p:nvPr/>
          </p:nvSpPr>
          <p:spPr>
            <a:xfrm>
              <a:off x="4341163" y="1281586"/>
              <a:ext cx="1202291" cy="1511198"/>
            </a:xfrm>
            <a:custGeom>
              <a:avLst/>
              <a:gdLst>
                <a:gd name="connsiteX0" fmla="*/ 0 w 2202526"/>
                <a:gd name="connsiteY0" fmla="*/ 0 h 2768425"/>
                <a:gd name="connsiteX1" fmla="*/ 2202526 w 2202526"/>
                <a:gd name="connsiteY1" fmla="*/ 0 h 2768425"/>
                <a:gd name="connsiteX2" fmla="*/ 2202526 w 2202526"/>
                <a:gd name="connsiteY2" fmla="*/ 2202528 h 2768425"/>
                <a:gd name="connsiteX3" fmla="*/ 1342872 w 2202526"/>
                <a:gd name="connsiteY3" fmla="*/ 2202528 h 2768425"/>
                <a:gd name="connsiteX4" fmla="*/ 1378968 w 2202526"/>
                <a:gd name="connsiteY4" fmla="*/ 2246278 h 2768425"/>
                <a:gd name="connsiteX5" fmla="*/ 1436164 w 2202526"/>
                <a:gd name="connsiteY5" fmla="*/ 2433524 h 2768425"/>
                <a:gd name="connsiteX6" fmla="*/ 1101263 w 2202526"/>
                <a:gd name="connsiteY6" fmla="*/ 2768425 h 2768425"/>
                <a:gd name="connsiteX7" fmla="*/ 766362 w 2202526"/>
                <a:gd name="connsiteY7" fmla="*/ 2433524 h 2768425"/>
                <a:gd name="connsiteX8" fmla="*/ 823558 w 2202526"/>
                <a:gd name="connsiteY8" fmla="*/ 2246278 h 2768425"/>
                <a:gd name="connsiteX9" fmla="*/ 859655 w 2202526"/>
                <a:gd name="connsiteY9" fmla="*/ 2202528 h 2768425"/>
                <a:gd name="connsiteX10" fmla="*/ 0 w 2202526"/>
                <a:gd name="connsiteY10" fmla="*/ 2202528 h 2768425"/>
                <a:gd name="connsiteX11" fmla="*/ 0 w 2202526"/>
                <a:gd name="connsiteY11" fmla="*/ 1440549 h 2768425"/>
                <a:gd name="connsiteX12" fmla="*/ 21049 w 2202526"/>
                <a:gd name="connsiteY12" fmla="*/ 1451973 h 2768425"/>
                <a:gd name="connsiteX13" fmla="*/ 169203 w 2202526"/>
                <a:gd name="connsiteY13" fmla="*/ 1481884 h 2768425"/>
                <a:gd name="connsiteX14" fmla="*/ 549823 w 2202526"/>
                <a:gd name="connsiteY14" fmla="*/ 1101264 h 2768425"/>
                <a:gd name="connsiteX15" fmla="*/ 169203 w 2202526"/>
                <a:gd name="connsiteY15" fmla="*/ 720644 h 2768425"/>
                <a:gd name="connsiteX16" fmla="*/ 21049 w 2202526"/>
                <a:gd name="connsiteY16" fmla="*/ 750555 h 2768425"/>
                <a:gd name="connsiteX17" fmla="*/ 0 w 2202526"/>
                <a:gd name="connsiteY17" fmla="*/ 761980 h 27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2526" h="2768425">
                  <a:moveTo>
                    <a:pt x="0" y="0"/>
                  </a:moveTo>
                  <a:lnTo>
                    <a:pt x="2202526" y="0"/>
                  </a:lnTo>
                  <a:lnTo>
                    <a:pt x="2202526" y="2202528"/>
                  </a:lnTo>
                  <a:lnTo>
                    <a:pt x="1342872" y="2202528"/>
                  </a:lnTo>
                  <a:lnTo>
                    <a:pt x="1378968" y="2246278"/>
                  </a:lnTo>
                  <a:cubicBezTo>
                    <a:pt x="1415079" y="2299728"/>
                    <a:pt x="1436164" y="2364164"/>
                    <a:pt x="1436164" y="2433524"/>
                  </a:cubicBezTo>
                  <a:cubicBezTo>
                    <a:pt x="1436164" y="2618485"/>
                    <a:pt x="1286224" y="2768425"/>
                    <a:pt x="1101263" y="2768425"/>
                  </a:cubicBezTo>
                  <a:cubicBezTo>
                    <a:pt x="916302" y="2768425"/>
                    <a:pt x="766362" y="2618485"/>
                    <a:pt x="766362" y="2433524"/>
                  </a:cubicBezTo>
                  <a:cubicBezTo>
                    <a:pt x="766362" y="2364164"/>
                    <a:pt x="787448" y="2299728"/>
                    <a:pt x="823558" y="2246278"/>
                  </a:cubicBezTo>
                  <a:lnTo>
                    <a:pt x="859655" y="2202528"/>
                  </a:lnTo>
                  <a:lnTo>
                    <a:pt x="0" y="2202528"/>
                  </a:lnTo>
                  <a:lnTo>
                    <a:pt x="0" y="1440549"/>
                  </a:lnTo>
                  <a:lnTo>
                    <a:pt x="21049" y="1451973"/>
                  </a:lnTo>
                  <a:cubicBezTo>
                    <a:pt x="66585" y="1471234"/>
                    <a:pt x="116651" y="1481884"/>
                    <a:pt x="169203" y="1481884"/>
                  </a:cubicBezTo>
                  <a:cubicBezTo>
                    <a:pt x="379414" y="1481884"/>
                    <a:pt x="549823" y="1311475"/>
                    <a:pt x="549823" y="1101264"/>
                  </a:cubicBezTo>
                  <a:cubicBezTo>
                    <a:pt x="549823" y="891053"/>
                    <a:pt x="379414" y="720644"/>
                    <a:pt x="169203" y="720644"/>
                  </a:cubicBezTo>
                  <a:cubicBezTo>
                    <a:pt x="116651" y="720644"/>
                    <a:pt x="66585" y="731295"/>
                    <a:pt x="21049" y="750555"/>
                  </a:cubicBezTo>
                  <a:lnTo>
                    <a:pt x="0" y="761980"/>
                  </a:lnTo>
                  <a:close/>
                </a:path>
              </a:pathLst>
            </a:custGeom>
            <a:solidFill>
              <a:srgbClr val="F9D44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Shape 4">
              <a:extLst>
                <a:ext uri="{FF2B5EF4-FFF2-40B4-BE49-F238E27FC236}">
                  <a16:creationId xmlns:a16="http://schemas.microsoft.com/office/drawing/2014/main" id="{4AC04888-C4A2-62EC-88E6-7D73160447DC}"/>
                </a:ext>
              </a:extLst>
            </p:cNvPr>
            <p:cNvSpPr/>
            <p:nvPr/>
          </p:nvSpPr>
          <p:spPr>
            <a:xfrm>
              <a:off x="4038951" y="2508835"/>
              <a:ext cx="1504503" cy="1202291"/>
            </a:xfrm>
            <a:custGeom>
              <a:avLst/>
              <a:gdLst>
                <a:gd name="connsiteX0" fmla="*/ 553634 w 2756160"/>
                <a:gd name="connsiteY0" fmla="*/ 0 h 2202526"/>
                <a:gd name="connsiteX1" fmla="*/ 1324338 w 2756160"/>
                <a:gd name="connsiteY1" fmla="*/ 0 h 2202526"/>
                <a:gd name="connsiteX2" fmla="*/ 1304188 w 2756160"/>
                <a:gd name="connsiteY2" fmla="*/ 37123 h 2202526"/>
                <a:gd name="connsiteX3" fmla="*/ 1274277 w 2756160"/>
                <a:gd name="connsiteY3" fmla="*/ 185277 h 2202526"/>
                <a:gd name="connsiteX4" fmla="*/ 1654897 w 2756160"/>
                <a:gd name="connsiteY4" fmla="*/ 565897 h 2202526"/>
                <a:gd name="connsiteX5" fmla="*/ 2035517 w 2756160"/>
                <a:gd name="connsiteY5" fmla="*/ 185277 h 2202526"/>
                <a:gd name="connsiteX6" fmla="*/ 2005606 w 2756160"/>
                <a:gd name="connsiteY6" fmla="*/ 37123 h 2202526"/>
                <a:gd name="connsiteX7" fmla="*/ 1985457 w 2756160"/>
                <a:gd name="connsiteY7" fmla="*/ 0 h 2202526"/>
                <a:gd name="connsiteX8" fmla="*/ 2756160 w 2756160"/>
                <a:gd name="connsiteY8" fmla="*/ 0 h 2202526"/>
                <a:gd name="connsiteX9" fmla="*/ 2756160 w 2756160"/>
                <a:gd name="connsiteY9" fmla="*/ 2202526 h 2202526"/>
                <a:gd name="connsiteX10" fmla="*/ 553634 w 2756160"/>
                <a:gd name="connsiteY10" fmla="*/ 2202526 h 2202526"/>
                <a:gd name="connsiteX11" fmla="*/ 553634 w 2756160"/>
                <a:gd name="connsiteY11" fmla="*/ 1352990 h 2202526"/>
                <a:gd name="connsiteX12" fmla="*/ 522147 w 2756160"/>
                <a:gd name="connsiteY12" fmla="*/ 1378969 h 2202526"/>
                <a:gd name="connsiteX13" fmla="*/ 334901 w 2756160"/>
                <a:gd name="connsiteY13" fmla="*/ 1436164 h 2202526"/>
                <a:gd name="connsiteX14" fmla="*/ 0 w 2756160"/>
                <a:gd name="connsiteY14" fmla="*/ 1101263 h 2202526"/>
                <a:gd name="connsiteX15" fmla="*/ 334901 w 2756160"/>
                <a:gd name="connsiteY15" fmla="*/ 766362 h 2202526"/>
                <a:gd name="connsiteX16" fmla="*/ 522147 w 2756160"/>
                <a:gd name="connsiteY16" fmla="*/ 823558 h 2202526"/>
                <a:gd name="connsiteX17" fmla="*/ 553634 w 2756160"/>
                <a:gd name="connsiteY17" fmla="*/ 849537 h 22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6160" h="2202526">
                  <a:moveTo>
                    <a:pt x="553634" y="0"/>
                  </a:moveTo>
                  <a:lnTo>
                    <a:pt x="1324338" y="0"/>
                  </a:lnTo>
                  <a:lnTo>
                    <a:pt x="1304188" y="37123"/>
                  </a:lnTo>
                  <a:cubicBezTo>
                    <a:pt x="1284928" y="82659"/>
                    <a:pt x="1274277" y="132724"/>
                    <a:pt x="1274277" y="185277"/>
                  </a:cubicBezTo>
                  <a:cubicBezTo>
                    <a:pt x="1274277" y="395488"/>
                    <a:pt x="1444686" y="565897"/>
                    <a:pt x="1654897" y="565897"/>
                  </a:cubicBezTo>
                  <a:cubicBezTo>
                    <a:pt x="1865108" y="565897"/>
                    <a:pt x="2035517" y="395488"/>
                    <a:pt x="2035517" y="185277"/>
                  </a:cubicBezTo>
                  <a:cubicBezTo>
                    <a:pt x="2035517" y="132724"/>
                    <a:pt x="2024867" y="82659"/>
                    <a:pt x="2005606" y="37123"/>
                  </a:cubicBezTo>
                  <a:lnTo>
                    <a:pt x="1985457" y="0"/>
                  </a:lnTo>
                  <a:lnTo>
                    <a:pt x="2756160" y="0"/>
                  </a:lnTo>
                  <a:lnTo>
                    <a:pt x="2756160" y="2202526"/>
                  </a:lnTo>
                  <a:lnTo>
                    <a:pt x="553634" y="2202526"/>
                  </a:lnTo>
                  <a:lnTo>
                    <a:pt x="553634" y="1352990"/>
                  </a:lnTo>
                  <a:lnTo>
                    <a:pt x="522147" y="1378969"/>
                  </a:lnTo>
                  <a:cubicBezTo>
                    <a:pt x="468697" y="1415079"/>
                    <a:pt x="404261" y="1436164"/>
                    <a:pt x="334901" y="1436164"/>
                  </a:cubicBezTo>
                  <a:cubicBezTo>
                    <a:pt x="149940" y="1436164"/>
                    <a:pt x="0" y="1286224"/>
                    <a:pt x="0" y="1101263"/>
                  </a:cubicBezTo>
                  <a:cubicBezTo>
                    <a:pt x="0" y="916302"/>
                    <a:pt x="149940" y="766362"/>
                    <a:pt x="334901" y="766362"/>
                  </a:cubicBezTo>
                  <a:cubicBezTo>
                    <a:pt x="404261" y="766362"/>
                    <a:pt x="468697" y="787448"/>
                    <a:pt x="522147" y="823558"/>
                  </a:cubicBezTo>
                  <a:lnTo>
                    <a:pt x="553634" y="849537"/>
                  </a:lnTo>
                  <a:close/>
                </a:path>
              </a:pathLst>
            </a:cu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Graphic 5" descr="Shield Tick with solid fill">
              <a:extLst>
                <a:ext uri="{FF2B5EF4-FFF2-40B4-BE49-F238E27FC236}">
                  <a16:creationId xmlns:a16="http://schemas.microsoft.com/office/drawing/2014/main" id="{18CFFDC9-2F7A-9F4D-4E01-1728FB144F0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421928" y="1443132"/>
              <a:ext cx="586264" cy="586264"/>
            </a:xfrm>
            <a:prstGeom prst="rect">
              <a:avLst/>
            </a:prstGeom>
          </p:spPr>
        </p:pic>
        <p:pic>
          <p:nvPicPr>
            <p:cNvPr id="7" name="Graphic 6" descr="Cloud Computing with solid fill">
              <a:extLst>
                <a:ext uri="{FF2B5EF4-FFF2-40B4-BE49-F238E27FC236}">
                  <a16:creationId xmlns:a16="http://schemas.microsoft.com/office/drawing/2014/main" id="{A0C02C32-E473-713E-DDCF-F242AC37966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49177" y="2963317"/>
              <a:ext cx="586264" cy="586264"/>
            </a:xfrm>
            <a:prstGeom prst="rect">
              <a:avLst/>
            </a:prstGeom>
          </p:spPr>
        </p:pic>
        <p:pic>
          <p:nvPicPr>
            <p:cNvPr id="8" name="Graphic 7" descr="Cloud with solid fill">
              <a:extLst>
                <a:ext uri="{FF2B5EF4-FFF2-40B4-BE49-F238E27FC236}">
                  <a16:creationId xmlns:a16="http://schemas.microsoft.com/office/drawing/2014/main" id="{347C62FE-D6D7-0660-7364-C35F4629C85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35649" y="1589600"/>
              <a:ext cx="586264" cy="586264"/>
            </a:xfrm>
            <a:prstGeom prst="rect">
              <a:avLst/>
            </a:prstGeom>
          </p:spPr>
        </p:pic>
      </p:grpSp>
      <p:grpSp>
        <p:nvGrpSpPr>
          <p:cNvPr id="12" name="Group 11">
            <a:extLst>
              <a:ext uri="{FF2B5EF4-FFF2-40B4-BE49-F238E27FC236}">
                <a16:creationId xmlns:a16="http://schemas.microsoft.com/office/drawing/2014/main" id="{971525BB-F0BA-B1CE-FAB7-8535622B3C20}"/>
              </a:ext>
            </a:extLst>
          </p:cNvPr>
          <p:cNvGrpSpPr/>
          <p:nvPr/>
        </p:nvGrpSpPr>
        <p:grpSpPr>
          <a:xfrm>
            <a:off x="838200" y="2526594"/>
            <a:ext cx="2560320" cy="3209544"/>
            <a:chOff x="3113914" y="2199929"/>
            <a:chExt cx="1202292" cy="1511197"/>
          </a:xfrm>
        </p:grpSpPr>
        <p:sp>
          <p:nvSpPr>
            <p:cNvPr id="13" name="Freeform: Shape 12">
              <a:extLst>
                <a:ext uri="{FF2B5EF4-FFF2-40B4-BE49-F238E27FC236}">
                  <a16:creationId xmlns:a16="http://schemas.microsoft.com/office/drawing/2014/main" id="{69E368AB-0B1E-C823-002E-50400DA6E3E8}"/>
                </a:ext>
              </a:extLst>
            </p:cNvPr>
            <p:cNvSpPr/>
            <p:nvPr/>
          </p:nvSpPr>
          <p:spPr>
            <a:xfrm>
              <a:off x="3113914" y="2199929"/>
              <a:ext cx="1202292" cy="1511197"/>
            </a:xfrm>
            <a:custGeom>
              <a:avLst/>
              <a:gdLst>
                <a:gd name="connsiteX0" fmla="*/ 1101264 w 2202528"/>
                <a:gd name="connsiteY0" fmla="*/ 0 h 2768423"/>
                <a:gd name="connsiteX1" fmla="*/ 1436165 w 2202528"/>
                <a:gd name="connsiteY1" fmla="*/ 334901 h 2768423"/>
                <a:gd name="connsiteX2" fmla="*/ 1378969 w 2202528"/>
                <a:gd name="connsiteY2" fmla="*/ 522147 h 2768423"/>
                <a:gd name="connsiteX3" fmla="*/ 1342873 w 2202528"/>
                <a:gd name="connsiteY3" fmla="*/ 565897 h 2768423"/>
                <a:gd name="connsiteX4" fmla="*/ 2202528 w 2202528"/>
                <a:gd name="connsiteY4" fmla="*/ 565897 h 2768423"/>
                <a:gd name="connsiteX5" fmla="*/ 2202528 w 2202528"/>
                <a:gd name="connsiteY5" fmla="*/ 1329944 h 2768423"/>
                <a:gd name="connsiteX6" fmla="*/ 2177669 w 2202528"/>
                <a:gd name="connsiteY6" fmla="*/ 1316451 h 2768423"/>
                <a:gd name="connsiteX7" fmla="*/ 2029514 w 2202528"/>
                <a:gd name="connsiteY7" fmla="*/ 1286540 h 2768423"/>
                <a:gd name="connsiteX8" fmla="*/ 1648894 w 2202528"/>
                <a:gd name="connsiteY8" fmla="*/ 1667160 h 2768423"/>
                <a:gd name="connsiteX9" fmla="*/ 2029514 w 2202528"/>
                <a:gd name="connsiteY9" fmla="*/ 2047780 h 2768423"/>
                <a:gd name="connsiteX10" fmla="*/ 2177669 w 2202528"/>
                <a:gd name="connsiteY10" fmla="*/ 2017869 h 2768423"/>
                <a:gd name="connsiteX11" fmla="*/ 2202528 w 2202528"/>
                <a:gd name="connsiteY11" fmla="*/ 2004376 h 2768423"/>
                <a:gd name="connsiteX12" fmla="*/ 2202528 w 2202528"/>
                <a:gd name="connsiteY12" fmla="*/ 2768423 h 2768423"/>
                <a:gd name="connsiteX13" fmla="*/ 0 w 2202528"/>
                <a:gd name="connsiteY13" fmla="*/ 2768423 h 2768423"/>
                <a:gd name="connsiteX14" fmla="*/ 0 w 2202528"/>
                <a:gd name="connsiteY14" fmla="*/ 565897 h 2768423"/>
                <a:gd name="connsiteX15" fmla="*/ 859656 w 2202528"/>
                <a:gd name="connsiteY15" fmla="*/ 565897 h 2768423"/>
                <a:gd name="connsiteX16" fmla="*/ 823559 w 2202528"/>
                <a:gd name="connsiteY16" fmla="*/ 522147 h 2768423"/>
                <a:gd name="connsiteX17" fmla="*/ 766363 w 2202528"/>
                <a:gd name="connsiteY17" fmla="*/ 334901 h 2768423"/>
                <a:gd name="connsiteX18" fmla="*/ 1101264 w 2202528"/>
                <a:gd name="connsiteY18" fmla="*/ 0 h 276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2528" h="2768423">
                  <a:moveTo>
                    <a:pt x="1101264" y="0"/>
                  </a:moveTo>
                  <a:cubicBezTo>
                    <a:pt x="1286225" y="0"/>
                    <a:pt x="1436165" y="149940"/>
                    <a:pt x="1436165" y="334901"/>
                  </a:cubicBezTo>
                  <a:cubicBezTo>
                    <a:pt x="1436165" y="404261"/>
                    <a:pt x="1415080" y="468697"/>
                    <a:pt x="1378969" y="522147"/>
                  </a:cubicBezTo>
                  <a:lnTo>
                    <a:pt x="1342873" y="565897"/>
                  </a:lnTo>
                  <a:lnTo>
                    <a:pt x="2202528" y="565897"/>
                  </a:lnTo>
                  <a:lnTo>
                    <a:pt x="2202528" y="1329944"/>
                  </a:lnTo>
                  <a:lnTo>
                    <a:pt x="2177669" y="1316451"/>
                  </a:lnTo>
                  <a:cubicBezTo>
                    <a:pt x="2132132" y="1297191"/>
                    <a:pt x="2082067" y="1286540"/>
                    <a:pt x="2029514" y="1286540"/>
                  </a:cubicBezTo>
                  <a:cubicBezTo>
                    <a:pt x="1819303" y="1286540"/>
                    <a:pt x="1648894" y="1456949"/>
                    <a:pt x="1648894" y="1667160"/>
                  </a:cubicBezTo>
                  <a:cubicBezTo>
                    <a:pt x="1648894" y="1877371"/>
                    <a:pt x="1819303" y="2047780"/>
                    <a:pt x="2029514" y="2047780"/>
                  </a:cubicBezTo>
                  <a:cubicBezTo>
                    <a:pt x="2082067" y="2047780"/>
                    <a:pt x="2132132" y="2037130"/>
                    <a:pt x="2177669" y="2017869"/>
                  </a:cubicBezTo>
                  <a:lnTo>
                    <a:pt x="2202528" y="2004376"/>
                  </a:lnTo>
                  <a:lnTo>
                    <a:pt x="2202528" y="2768423"/>
                  </a:lnTo>
                  <a:lnTo>
                    <a:pt x="0" y="2768423"/>
                  </a:lnTo>
                  <a:lnTo>
                    <a:pt x="0" y="565897"/>
                  </a:lnTo>
                  <a:lnTo>
                    <a:pt x="859656" y="565897"/>
                  </a:lnTo>
                  <a:lnTo>
                    <a:pt x="823559" y="522147"/>
                  </a:lnTo>
                  <a:cubicBezTo>
                    <a:pt x="787449" y="468697"/>
                    <a:pt x="766363" y="404261"/>
                    <a:pt x="766363" y="334901"/>
                  </a:cubicBezTo>
                  <a:cubicBezTo>
                    <a:pt x="766363" y="149940"/>
                    <a:pt x="916303" y="0"/>
                    <a:pt x="1101264" y="0"/>
                  </a:cubicBezTo>
                  <a:close/>
                </a:path>
              </a:pathLst>
            </a:custGeom>
            <a:solidFill>
              <a:srgbClr val="4495A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descr="Artificial Intelligence with solid fill">
              <a:extLst>
                <a:ext uri="{FF2B5EF4-FFF2-40B4-BE49-F238E27FC236}">
                  <a16:creationId xmlns:a16="http://schemas.microsoft.com/office/drawing/2014/main" id="{97206F2B-1B14-69E7-4FBC-C58CEF9E193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276242" y="2814024"/>
              <a:ext cx="584697" cy="586264"/>
            </a:xfrm>
            <a:prstGeom prst="rect">
              <a:avLst/>
            </a:prstGeom>
          </p:spPr>
        </p:pic>
      </p:grpSp>
      <p:grpSp>
        <p:nvGrpSpPr>
          <p:cNvPr id="15" name="Group 14">
            <a:extLst>
              <a:ext uri="{FF2B5EF4-FFF2-40B4-BE49-F238E27FC236}">
                <a16:creationId xmlns:a16="http://schemas.microsoft.com/office/drawing/2014/main" id="{79962BB4-B28A-1000-6F16-630CC155DEE0}"/>
              </a:ext>
            </a:extLst>
          </p:cNvPr>
          <p:cNvGrpSpPr/>
          <p:nvPr/>
        </p:nvGrpSpPr>
        <p:grpSpPr>
          <a:xfrm>
            <a:off x="6198061" y="1666014"/>
            <a:ext cx="4894896" cy="4448372"/>
            <a:chOff x="8921977" y="2774457"/>
            <a:chExt cx="2926080" cy="4448372"/>
          </a:xfrm>
        </p:grpSpPr>
        <p:sp>
          <p:nvSpPr>
            <p:cNvPr id="16" name="TextBox 15">
              <a:extLst>
                <a:ext uri="{FF2B5EF4-FFF2-40B4-BE49-F238E27FC236}">
                  <a16:creationId xmlns:a16="http://schemas.microsoft.com/office/drawing/2014/main" id="{625C5466-69EA-D451-5EA7-7705A847137E}"/>
                </a:ext>
              </a:extLst>
            </p:cNvPr>
            <p:cNvSpPr txBox="1"/>
            <p:nvPr/>
          </p:nvSpPr>
          <p:spPr>
            <a:xfrm>
              <a:off x="8921977" y="2774457"/>
              <a:ext cx="2926080" cy="523220"/>
            </a:xfrm>
            <a:prstGeom prst="rect">
              <a:avLst/>
            </a:prstGeom>
            <a:noFill/>
          </p:spPr>
          <p:txBody>
            <a:bodyPr wrap="square" lIns="0" rIns="0" rtlCol="0" anchor="b">
              <a:spAutoFit/>
            </a:bodyPr>
            <a:lstStyle/>
            <a:p>
              <a:r>
                <a:rPr lang="en-US" sz="2800" b="1" noProof="1">
                  <a:solidFill>
                    <a:srgbClr val="4495A2"/>
                  </a:solidFill>
                </a:rPr>
                <a:t>[34]</a:t>
              </a:r>
            </a:p>
          </p:txBody>
        </p:sp>
        <p:sp>
          <p:nvSpPr>
            <p:cNvPr id="17" name="TextBox 16">
              <a:extLst>
                <a:ext uri="{FF2B5EF4-FFF2-40B4-BE49-F238E27FC236}">
                  <a16:creationId xmlns:a16="http://schemas.microsoft.com/office/drawing/2014/main" id="{F8AE2B55-FF9F-6A7C-94BE-A20EB368B94E}"/>
                </a:ext>
              </a:extLst>
            </p:cNvPr>
            <p:cNvSpPr txBox="1"/>
            <p:nvPr/>
          </p:nvSpPr>
          <p:spPr>
            <a:xfrm>
              <a:off x="8921977" y="3406400"/>
              <a:ext cx="2926080" cy="3816429"/>
            </a:xfrm>
            <a:prstGeom prst="rect">
              <a:avLst/>
            </a:prstGeom>
            <a:noFill/>
          </p:spPr>
          <p:txBody>
            <a:bodyPr wrap="square" lIns="0" rIns="0" rtlCol="0" anchor="t">
              <a:spAutoFit/>
            </a:bodyPr>
            <a:lstStyle/>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Focus: </a:t>
              </a:r>
              <a:r>
                <a:rPr lang="en-US" sz="1400" noProof="1">
                  <a:solidFill>
                    <a:schemeClr val="bg1">
                      <a:lumMod val="65000"/>
                      <a:lumOff val="35000"/>
                    </a:schemeClr>
                  </a:solidFill>
                </a:rPr>
                <a:t>ML and CTI for proactive cloud security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Scope: </a:t>
              </a:r>
              <a:r>
                <a:rPr lang="en-US" sz="1400" noProof="1">
                  <a:solidFill>
                    <a:schemeClr val="bg1">
                      <a:lumMod val="65000"/>
                      <a:lumOff val="35000"/>
                    </a:schemeClr>
                  </a:solidFill>
                </a:rPr>
                <a:t>Intelligent threat detection and response using ML and CTI</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Methodology: </a:t>
              </a:r>
              <a:r>
                <a:rPr lang="en-US" sz="1400" noProof="1">
                  <a:solidFill>
                    <a:schemeClr val="bg1">
                      <a:lumMod val="65000"/>
                      <a:lumOff val="35000"/>
                    </a:schemeClr>
                  </a:solidFill>
                </a:rPr>
                <a:t>Review of ML-based cloud security techniques with experimental results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Key security challenges: </a:t>
              </a:r>
              <a:r>
                <a:rPr lang="en-US" sz="1400" noProof="1">
                  <a:solidFill>
                    <a:schemeClr val="bg1">
                      <a:lumMod val="65000"/>
                      <a:lumOff val="35000"/>
                    </a:schemeClr>
                  </a:solidFill>
                </a:rPr>
                <a:t>Evolving threats, anomaly detection, real-time adaptability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Proposed strategies: </a:t>
              </a:r>
              <a:r>
                <a:rPr lang="en-US" sz="1400" noProof="1">
                  <a:solidFill>
                    <a:schemeClr val="bg1">
                      <a:lumMod val="65000"/>
                      <a:lumOff val="35000"/>
                    </a:schemeClr>
                  </a:solidFill>
                </a:rPr>
                <a:t>Real-time adaptive ML models, integration with CTI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Discussed technologies: </a:t>
              </a:r>
              <a:r>
                <a:rPr lang="en-US" sz="1400" noProof="1">
                  <a:solidFill>
                    <a:schemeClr val="bg1">
                      <a:lumMod val="65000"/>
                      <a:lumOff val="35000"/>
                    </a:schemeClr>
                  </a:solidFill>
                </a:rPr>
                <a:t>Supervised/unsupervised ML, IDS, CTI platforms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Contribution: </a:t>
              </a:r>
              <a:r>
                <a:rPr lang="en-US" sz="1400" noProof="1">
                  <a:solidFill>
                    <a:schemeClr val="bg1">
                      <a:lumMod val="65000"/>
                      <a:lumOff val="35000"/>
                    </a:schemeClr>
                  </a:solidFill>
                </a:rPr>
                <a:t>Advocates integration of CTI and ML; highlights implementation gaps </a:t>
              </a:r>
            </a:p>
          </p:txBody>
        </p:sp>
      </p:grpSp>
      <p:sp>
        <p:nvSpPr>
          <p:cNvPr id="18" name="Freeform: Shape 17">
            <a:extLst>
              <a:ext uri="{FF2B5EF4-FFF2-40B4-BE49-F238E27FC236}">
                <a16:creationId xmlns:a16="http://schemas.microsoft.com/office/drawing/2014/main" id="{F008E880-0FFC-8E2E-7937-D45A3D62F76A}"/>
              </a:ext>
            </a:extLst>
          </p:cNvPr>
          <p:cNvSpPr/>
          <p:nvPr/>
        </p:nvSpPr>
        <p:spPr>
          <a:xfrm>
            <a:off x="3117590" y="2198926"/>
            <a:ext cx="1202292" cy="1511197"/>
          </a:xfrm>
          <a:custGeom>
            <a:avLst/>
            <a:gdLst>
              <a:gd name="connsiteX0" fmla="*/ 1101264 w 2202528"/>
              <a:gd name="connsiteY0" fmla="*/ 0 h 2768423"/>
              <a:gd name="connsiteX1" fmla="*/ 1436165 w 2202528"/>
              <a:gd name="connsiteY1" fmla="*/ 334901 h 2768423"/>
              <a:gd name="connsiteX2" fmla="*/ 1378969 w 2202528"/>
              <a:gd name="connsiteY2" fmla="*/ 522147 h 2768423"/>
              <a:gd name="connsiteX3" fmla="*/ 1342873 w 2202528"/>
              <a:gd name="connsiteY3" fmla="*/ 565897 h 2768423"/>
              <a:gd name="connsiteX4" fmla="*/ 2202528 w 2202528"/>
              <a:gd name="connsiteY4" fmla="*/ 565897 h 2768423"/>
              <a:gd name="connsiteX5" fmla="*/ 2202528 w 2202528"/>
              <a:gd name="connsiteY5" fmla="*/ 1329944 h 2768423"/>
              <a:gd name="connsiteX6" fmla="*/ 2177669 w 2202528"/>
              <a:gd name="connsiteY6" fmla="*/ 1316451 h 2768423"/>
              <a:gd name="connsiteX7" fmla="*/ 2029514 w 2202528"/>
              <a:gd name="connsiteY7" fmla="*/ 1286540 h 2768423"/>
              <a:gd name="connsiteX8" fmla="*/ 1648894 w 2202528"/>
              <a:gd name="connsiteY8" fmla="*/ 1667160 h 2768423"/>
              <a:gd name="connsiteX9" fmla="*/ 2029514 w 2202528"/>
              <a:gd name="connsiteY9" fmla="*/ 2047780 h 2768423"/>
              <a:gd name="connsiteX10" fmla="*/ 2177669 w 2202528"/>
              <a:gd name="connsiteY10" fmla="*/ 2017869 h 2768423"/>
              <a:gd name="connsiteX11" fmla="*/ 2202528 w 2202528"/>
              <a:gd name="connsiteY11" fmla="*/ 2004376 h 2768423"/>
              <a:gd name="connsiteX12" fmla="*/ 2202528 w 2202528"/>
              <a:gd name="connsiteY12" fmla="*/ 2768423 h 2768423"/>
              <a:gd name="connsiteX13" fmla="*/ 0 w 2202528"/>
              <a:gd name="connsiteY13" fmla="*/ 2768423 h 2768423"/>
              <a:gd name="connsiteX14" fmla="*/ 0 w 2202528"/>
              <a:gd name="connsiteY14" fmla="*/ 565897 h 2768423"/>
              <a:gd name="connsiteX15" fmla="*/ 859656 w 2202528"/>
              <a:gd name="connsiteY15" fmla="*/ 565897 h 2768423"/>
              <a:gd name="connsiteX16" fmla="*/ 823559 w 2202528"/>
              <a:gd name="connsiteY16" fmla="*/ 522147 h 2768423"/>
              <a:gd name="connsiteX17" fmla="*/ 766363 w 2202528"/>
              <a:gd name="connsiteY17" fmla="*/ 334901 h 2768423"/>
              <a:gd name="connsiteX18" fmla="*/ 1101264 w 2202528"/>
              <a:gd name="connsiteY18" fmla="*/ 0 h 276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2528" h="2768423">
                <a:moveTo>
                  <a:pt x="1101264" y="0"/>
                </a:moveTo>
                <a:cubicBezTo>
                  <a:pt x="1286225" y="0"/>
                  <a:pt x="1436165" y="149940"/>
                  <a:pt x="1436165" y="334901"/>
                </a:cubicBezTo>
                <a:cubicBezTo>
                  <a:pt x="1436165" y="404261"/>
                  <a:pt x="1415080" y="468697"/>
                  <a:pt x="1378969" y="522147"/>
                </a:cubicBezTo>
                <a:lnTo>
                  <a:pt x="1342873" y="565897"/>
                </a:lnTo>
                <a:lnTo>
                  <a:pt x="2202528" y="565897"/>
                </a:lnTo>
                <a:lnTo>
                  <a:pt x="2202528" y="1329944"/>
                </a:lnTo>
                <a:lnTo>
                  <a:pt x="2177669" y="1316451"/>
                </a:lnTo>
                <a:cubicBezTo>
                  <a:pt x="2132132" y="1297191"/>
                  <a:pt x="2082067" y="1286540"/>
                  <a:pt x="2029514" y="1286540"/>
                </a:cubicBezTo>
                <a:cubicBezTo>
                  <a:pt x="1819303" y="1286540"/>
                  <a:pt x="1648894" y="1456949"/>
                  <a:pt x="1648894" y="1667160"/>
                </a:cubicBezTo>
                <a:cubicBezTo>
                  <a:pt x="1648894" y="1877371"/>
                  <a:pt x="1819303" y="2047780"/>
                  <a:pt x="2029514" y="2047780"/>
                </a:cubicBezTo>
                <a:cubicBezTo>
                  <a:pt x="2082067" y="2047780"/>
                  <a:pt x="2132132" y="2037130"/>
                  <a:pt x="2177669" y="2017869"/>
                </a:cubicBezTo>
                <a:lnTo>
                  <a:pt x="2202528" y="2004376"/>
                </a:lnTo>
                <a:lnTo>
                  <a:pt x="2202528" y="2768423"/>
                </a:lnTo>
                <a:lnTo>
                  <a:pt x="0" y="2768423"/>
                </a:lnTo>
                <a:lnTo>
                  <a:pt x="0" y="565897"/>
                </a:lnTo>
                <a:lnTo>
                  <a:pt x="859656" y="565897"/>
                </a:lnTo>
                <a:lnTo>
                  <a:pt x="823559" y="522147"/>
                </a:lnTo>
                <a:cubicBezTo>
                  <a:pt x="787449" y="468697"/>
                  <a:pt x="766363" y="404261"/>
                  <a:pt x="766363" y="334901"/>
                </a:cubicBezTo>
                <a:cubicBezTo>
                  <a:pt x="766363" y="149940"/>
                  <a:pt x="916303" y="0"/>
                  <a:pt x="1101264" y="0"/>
                </a:cubicBezTo>
                <a:close/>
              </a:path>
            </a:pathLst>
          </a:custGeom>
          <a:solidFill>
            <a:srgbClr val="4495A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lumMod val="65000"/>
                  <a:lumOff val="35000"/>
                </a:schemeClr>
              </a:solidFill>
            </a:endParaRPr>
          </a:p>
        </p:txBody>
      </p:sp>
      <p:pic>
        <p:nvPicPr>
          <p:cNvPr id="19" name="Graphic 18" descr="Artificial Intelligence with solid fill">
            <a:extLst>
              <a:ext uri="{FF2B5EF4-FFF2-40B4-BE49-F238E27FC236}">
                <a16:creationId xmlns:a16="http://schemas.microsoft.com/office/drawing/2014/main" id="{1C51C8B1-FC65-CA7A-EBDA-FCF6CADC692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279135" y="2813021"/>
            <a:ext cx="586264" cy="586264"/>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F18D432B-4336-0687-0BD6-B3DAECA6CF64}"/>
              </a:ext>
            </a:extLst>
          </p:cNvPr>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10" name="Picture 9">
            <a:extLst>
              <a:ext uri="{FF2B5EF4-FFF2-40B4-BE49-F238E27FC236}">
                <a16:creationId xmlns:a16="http://schemas.microsoft.com/office/drawing/2014/main" id="{72199EA3-54C8-7174-4487-DA176621241E}"/>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2541669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8" grpId="0" animBg="1"/>
      <p:bldP spid="1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11417-7760-59E7-6D11-CB96B1C0B1A1}"/>
            </a:ext>
          </a:extLst>
        </p:cNvPr>
        <p:cNvGrpSpPr/>
        <p:nvPr/>
      </p:nvGrpSpPr>
      <p:grpSpPr>
        <a:xfrm>
          <a:off x="0" y="0"/>
          <a:ext cx="0" cy="0"/>
          <a:chOff x="0" y="0"/>
          <a:chExt cx="0" cy="0"/>
        </a:xfrm>
      </p:grpSpPr>
      <p:sp>
        <p:nvSpPr>
          <p:cNvPr id="54" name="Title 1">
            <a:extLst>
              <a:ext uri="{FF2B5EF4-FFF2-40B4-BE49-F238E27FC236}">
                <a16:creationId xmlns:a16="http://schemas.microsoft.com/office/drawing/2014/main" id="{4500C15D-65E5-CEAE-E1EB-220973E474C2}"/>
              </a:ext>
            </a:extLst>
          </p:cNvPr>
          <p:cNvSpPr txBox="1">
            <a:spLocks/>
          </p:cNvSpPr>
          <p:nvPr/>
        </p:nvSpPr>
        <p:spPr>
          <a:xfrm>
            <a:off x="549911" y="323148"/>
            <a:ext cx="4189144" cy="570793"/>
          </a:xfrm>
          <a:prstGeom prst="rect">
            <a:avLst/>
          </a:prstGeom>
        </p:spPr>
        <p:txBody>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Literature Review</a:t>
            </a:r>
          </a:p>
        </p:txBody>
      </p:sp>
      <p:grpSp>
        <p:nvGrpSpPr>
          <p:cNvPr id="5" name="Group 4">
            <a:extLst>
              <a:ext uri="{FF2B5EF4-FFF2-40B4-BE49-F238E27FC236}">
                <a16:creationId xmlns:a16="http://schemas.microsoft.com/office/drawing/2014/main" id="{92ECD2C0-21A2-12E8-6CBA-728BC8D9B5CB}"/>
              </a:ext>
            </a:extLst>
          </p:cNvPr>
          <p:cNvGrpSpPr/>
          <p:nvPr/>
        </p:nvGrpSpPr>
        <p:grpSpPr>
          <a:xfrm>
            <a:off x="3113914" y="3306598"/>
            <a:ext cx="2429540" cy="2429540"/>
            <a:chOff x="3113914" y="3306598"/>
            <a:chExt cx="2429540" cy="2429540"/>
          </a:xfrm>
        </p:grpSpPr>
        <p:sp>
          <p:nvSpPr>
            <p:cNvPr id="6" name="Freeform: Shape 5">
              <a:extLst>
                <a:ext uri="{FF2B5EF4-FFF2-40B4-BE49-F238E27FC236}">
                  <a16:creationId xmlns:a16="http://schemas.microsoft.com/office/drawing/2014/main" id="{673A7185-77EF-FCDF-33FC-83AD69AD25DB}"/>
                </a:ext>
              </a:extLst>
            </p:cNvPr>
            <p:cNvSpPr/>
            <p:nvPr/>
          </p:nvSpPr>
          <p:spPr>
            <a:xfrm>
              <a:off x="4341163" y="3306598"/>
              <a:ext cx="1202291" cy="1511198"/>
            </a:xfrm>
            <a:custGeom>
              <a:avLst/>
              <a:gdLst>
                <a:gd name="connsiteX0" fmla="*/ 0 w 2202526"/>
                <a:gd name="connsiteY0" fmla="*/ 0 h 2768425"/>
                <a:gd name="connsiteX1" fmla="*/ 2202526 w 2202526"/>
                <a:gd name="connsiteY1" fmla="*/ 0 h 2768425"/>
                <a:gd name="connsiteX2" fmla="*/ 2202526 w 2202526"/>
                <a:gd name="connsiteY2" fmla="*/ 2202528 h 2768425"/>
                <a:gd name="connsiteX3" fmla="*/ 1342872 w 2202526"/>
                <a:gd name="connsiteY3" fmla="*/ 2202528 h 2768425"/>
                <a:gd name="connsiteX4" fmla="*/ 1378968 w 2202526"/>
                <a:gd name="connsiteY4" fmla="*/ 2246278 h 2768425"/>
                <a:gd name="connsiteX5" fmla="*/ 1436164 w 2202526"/>
                <a:gd name="connsiteY5" fmla="*/ 2433524 h 2768425"/>
                <a:gd name="connsiteX6" fmla="*/ 1101263 w 2202526"/>
                <a:gd name="connsiteY6" fmla="*/ 2768425 h 2768425"/>
                <a:gd name="connsiteX7" fmla="*/ 766362 w 2202526"/>
                <a:gd name="connsiteY7" fmla="*/ 2433524 h 2768425"/>
                <a:gd name="connsiteX8" fmla="*/ 823558 w 2202526"/>
                <a:gd name="connsiteY8" fmla="*/ 2246278 h 2768425"/>
                <a:gd name="connsiteX9" fmla="*/ 859655 w 2202526"/>
                <a:gd name="connsiteY9" fmla="*/ 2202528 h 2768425"/>
                <a:gd name="connsiteX10" fmla="*/ 0 w 2202526"/>
                <a:gd name="connsiteY10" fmla="*/ 2202528 h 2768425"/>
                <a:gd name="connsiteX11" fmla="*/ 0 w 2202526"/>
                <a:gd name="connsiteY11" fmla="*/ 1440549 h 2768425"/>
                <a:gd name="connsiteX12" fmla="*/ 21049 w 2202526"/>
                <a:gd name="connsiteY12" fmla="*/ 1451973 h 2768425"/>
                <a:gd name="connsiteX13" fmla="*/ 169203 w 2202526"/>
                <a:gd name="connsiteY13" fmla="*/ 1481884 h 2768425"/>
                <a:gd name="connsiteX14" fmla="*/ 549823 w 2202526"/>
                <a:gd name="connsiteY14" fmla="*/ 1101264 h 2768425"/>
                <a:gd name="connsiteX15" fmla="*/ 169203 w 2202526"/>
                <a:gd name="connsiteY15" fmla="*/ 720644 h 2768425"/>
                <a:gd name="connsiteX16" fmla="*/ 21049 w 2202526"/>
                <a:gd name="connsiteY16" fmla="*/ 750555 h 2768425"/>
                <a:gd name="connsiteX17" fmla="*/ 0 w 2202526"/>
                <a:gd name="connsiteY17" fmla="*/ 761980 h 27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2526" h="2768425">
                  <a:moveTo>
                    <a:pt x="0" y="0"/>
                  </a:moveTo>
                  <a:lnTo>
                    <a:pt x="2202526" y="0"/>
                  </a:lnTo>
                  <a:lnTo>
                    <a:pt x="2202526" y="2202528"/>
                  </a:lnTo>
                  <a:lnTo>
                    <a:pt x="1342872" y="2202528"/>
                  </a:lnTo>
                  <a:lnTo>
                    <a:pt x="1378968" y="2246278"/>
                  </a:lnTo>
                  <a:cubicBezTo>
                    <a:pt x="1415079" y="2299728"/>
                    <a:pt x="1436164" y="2364164"/>
                    <a:pt x="1436164" y="2433524"/>
                  </a:cubicBezTo>
                  <a:cubicBezTo>
                    <a:pt x="1436164" y="2618485"/>
                    <a:pt x="1286224" y="2768425"/>
                    <a:pt x="1101263" y="2768425"/>
                  </a:cubicBezTo>
                  <a:cubicBezTo>
                    <a:pt x="916302" y="2768425"/>
                    <a:pt x="766362" y="2618485"/>
                    <a:pt x="766362" y="2433524"/>
                  </a:cubicBezTo>
                  <a:cubicBezTo>
                    <a:pt x="766362" y="2364164"/>
                    <a:pt x="787448" y="2299728"/>
                    <a:pt x="823558" y="2246278"/>
                  </a:cubicBezTo>
                  <a:lnTo>
                    <a:pt x="859655" y="2202528"/>
                  </a:lnTo>
                  <a:lnTo>
                    <a:pt x="0" y="2202528"/>
                  </a:lnTo>
                  <a:lnTo>
                    <a:pt x="0" y="1440549"/>
                  </a:lnTo>
                  <a:lnTo>
                    <a:pt x="21049" y="1451973"/>
                  </a:lnTo>
                  <a:cubicBezTo>
                    <a:pt x="66585" y="1471234"/>
                    <a:pt x="116651" y="1481884"/>
                    <a:pt x="169203" y="1481884"/>
                  </a:cubicBezTo>
                  <a:cubicBezTo>
                    <a:pt x="379414" y="1481884"/>
                    <a:pt x="549823" y="1311475"/>
                    <a:pt x="549823" y="1101264"/>
                  </a:cubicBezTo>
                  <a:cubicBezTo>
                    <a:pt x="549823" y="891053"/>
                    <a:pt x="379414" y="720644"/>
                    <a:pt x="169203" y="720644"/>
                  </a:cubicBezTo>
                  <a:cubicBezTo>
                    <a:pt x="116651" y="720644"/>
                    <a:pt x="66585" y="731295"/>
                    <a:pt x="21049" y="750555"/>
                  </a:cubicBezTo>
                  <a:lnTo>
                    <a:pt x="0" y="761980"/>
                  </a:lnTo>
                  <a:close/>
                </a:path>
              </a:pathLst>
            </a:custGeom>
            <a:solidFill>
              <a:srgbClr val="F9D44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F2A2558B-F8DD-92C9-B10E-B03EC38A29BA}"/>
                </a:ext>
              </a:extLst>
            </p:cNvPr>
            <p:cNvSpPr/>
            <p:nvPr/>
          </p:nvSpPr>
          <p:spPr>
            <a:xfrm>
              <a:off x="3113914" y="4224941"/>
              <a:ext cx="1202292" cy="1511197"/>
            </a:xfrm>
            <a:custGeom>
              <a:avLst/>
              <a:gdLst>
                <a:gd name="connsiteX0" fmla="*/ 1101264 w 2202528"/>
                <a:gd name="connsiteY0" fmla="*/ 0 h 2768423"/>
                <a:gd name="connsiteX1" fmla="*/ 1436165 w 2202528"/>
                <a:gd name="connsiteY1" fmla="*/ 334901 h 2768423"/>
                <a:gd name="connsiteX2" fmla="*/ 1378969 w 2202528"/>
                <a:gd name="connsiteY2" fmla="*/ 522147 h 2768423"/>
                <a:gd name="connsiteX3" fmla="*/ 1342873 w 2202528"/>
                <a:gd name="connsiteY3" fmla="*/ 565897 h 2768423"/>
                <a:gd name="connsiteX4" fmla="*/ 2202528 w 2202528"/>
                <a:gd name="connsiteY4" fmla="*/ 565897 h 2768423"/>
                <a:gd name="connsiteX5" fmla="*/ 2202528 w 2202528"/>
                <a:gd name="connsiteY5" fmla="*/ 1329944 h 2768423"/>
                <a:gd name="connsiteX6" fmla="*/ 2177669 w 2202528"/>
                <a:gd name="connsiteY6" fmla="*/ 1316451 h 2768423"/>
                <a:gd name="connsiteX7" fmla="*/ 2029514 w 2202528"/>
                <a:gd name="connsiteY7" fmla="*/ 1286540 h 2768423"/>
                <a:gd name="connsiteX8" fmla="*/ 1648894 w 2202528"/>
                <a:gd name="connsiteY8" fmla="*/ 1667160 h 2768423"/>
                <a:gd name="connsiteX9" fmla="*/ 2029514 w 2202528"/>
                <a:gd name="connsiteY9" fmla="*/ 2047780 h 2768423"/>
                <a:gd name="connsiteX10" fmla="*/ 2177669 w 2202528"/>
                <a:gd name="connsiteY10" fmla="*/ 2017869 h 2768423"/>
                <a:gd name="connsiteX11" fmla="*/ 2202528 w 2202528"/>
                <a:gd name="connsiteY11" fmla="*/ 2004376 h 2768423"/>
                <a:gd name="connsiteX12" fmla="*/ 2202528 w 2202528"/>
                <a:gd name="connsiteY12" fmla="*/ 2768423 h 2768423"/>
                <a:gd name="connsiteX13" fmla="*/ 0 w 2202528"/>
                <a:gd name="connsiteY13" fmla="*/ 2768423 h 2768423"/>
                <a:gd name="connsiteX14" fmla="*/ 0 w 2202528"/>
                <a:gd name="connsiteY14" fmla="*/ 565897 h 2768423"/>
                <a:gd name="connsiteX15" fmla="*/ 859656 w 2202528"/>
                <a:gd name="connsiteY15" fmla="*/ 565897 h 2768423"/>
                <a:gd name="connsiteX16" fmla="*/ 823559 w 2202528"/>
                <a:gd name="connsiteY16" fmla="*/ 522147 h 2768423"/>
                <a:gd name="connsiteX17" fmla="*/ 766363 w 2202528"/>
                <a:gd name="connsiteY17" fmla="*/ 334901 h 2768423"/>
                <a:gd name="connsiteX18" fmla="*/ 1101264 w 2202528"/>
                <a:gd name="connsiteY18" fmla="*/ 0 h 276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2528" h="2768423">
                  <a:moveTo>
                    <a:pt x="1101264" y="0"/>
                  </a:moveTo>
                  <a:cubicBezTo>
                    <a:pt x="1286225" y="0"/>
                    <a:pt x="1436165" y="149940"/>
                    <a:pt x="1436165" y="334901"/>
                  </a:cubicBezTo>
                  <a:cubicBezTo>
                    <a:pt x="1436165" y="404261"/>
                    <a:pt x="1415080" y="468697"/>
                    <a:pt x="1378969" y="522147"/>
                  </a:cubicBezTo>
                  <a:lnTo>
                    <a:pt x="1342873" y="565897"/>
                  </a:lnTo>
                  <a:lnTo>
                    <a:pt x="2202528" y="565897"/>
                  </a:lnTo>
                  <a:lnTo>
                    <a:pt x="2202528" y="1329944"/>
                  </a:lnTo>
                  <a:lnTo>
                    <a:pt x="2177669" y="1316451"/>
                  </a:lnTo>
                  <a:cubicBezTo>
                    <a:pt x="2132132" y="1297191"/>
                    <a:pt x="2082067" y="1286540"/>
                    <a:pt x="2029514" y="1286540"/>
                  </a:cubicBezTo>
                  <a:cubicBezTo>
                    <a:pt x="1819303" y="1286540"/>
                    <a:pt x="1648894" y="1456949"/>
                    <a:pt x="1648894" y="1667160"/>
                  </a:cubicBezTo>
                  <a:cubicBezTo>
                    <a:pt x="1648894" y="1877371"/>
                    <a:pt x="1819303" y="2047780"/>
                    <a:pt x="2029514" y="2047780"/>
                  </a:cubicBezTo>
                  <a:cubicBezTo>
                    <a:pt x="2082067" y="2047780"/>
                    <a:pt x="2132132" y="2037130"/>
                    <a:pt x="2177669" y="2017869"/>
                  </a:cubicBezTo>
                  <a:lnTo>
                    <a:pt x="2202528" y="2004376"/>
                  </a:lnTo>
                  <a:lnTo>
                    <a:pt x="2202528" y="2768423"/>
                  </a:lnTo>
                  <a:lnTo>
                    <a:pt x="0" y="2768423"/>
                  </a:lnTo>
                  <a:lnTo>
                    <a:pt x="0" y="565897"/>
                  </a:lnTo>
                  <a:lnTo>
                    <a:pt x="859656" y="565897"/>
                  </a:lnTo>
                  <a:lnTo>
                    <a:pt x="823559" y="522147"/>
                  </a:lnTo>
                  <a:cubicBezTo>
                    <a:pt x="787449" y="468697"/>
                    <a:pt x="766363" y="404261"/>
                    <a:pt x="766363" y="334901"/>
                  </a:cubicBezTo>
                  <a:cubicBezTo>
                    <a:pt x="766363" y="149940"/>
                    <a:pt x="916303" y="0"/>
                    <a:pt x="1101264" y="0"/>
                  </a:cubicBezTo>
                  <a:close/>
                </a:path>
              </a:pathLst>
            </a:custGeom>
            <a:solidFill>
              <a:srgbClr val="4495A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7">
              <a:extLst>
                <a:ext uri="{FF2B5EF4-FFF2-40B4-BE49-F238E27FC236}">
                  <a16:creationId xmlns:a16="http://schemas.microsoft.com/office/drawing/2014/main" id="{C596C615-05E6-B133-A0AE-182192FA3F87}"/>
                </a:ext>
              </a:extLst>
            </p:cNvPr>
            <p:cNvSpPr/>
            <p:nvPr/>
          </p:nvSpPr>
          <p:spPr>
            <a:xfrm>
              <a:off x="4038951" y="4533847"/>
              <a:ext cx="1504503" cy="1202291"/>
            </a:xfrm>
            <a:custGeom>
              <a:avLst/>
              <a:gdLst>
                <a:gd name="connsiteX0" fmla="*/ 553634 w 2756160"/>
                <a:gd name="connsiteY0" fmla="*/ 0 h 2202526"/>
                <a:gd name="connsiteX1" fmla="*/ 1324338 w 2756160"/>
                <a:gd name="connsiteY1" fmla="*/ 0 h 2202526"/>
                <a:gd name="connsiteX2" fmla="*/ 1304188 w 2756160"/>
                <a:gd name="connsiteY2" fmla="*/ 37123 h 2202526"/>
                <a:gd name="connsiteX3" fmla="*/ 1274277 w 2756160"/>
                <a:gd name="connsiteY3" fmla="*/ 185277 h 2202526"/>
                <a:gd name="connsiteX4" fmla="*/ 1654897 w 2756160"/>
                <a:gd name="connsiteY4" fmla="*/ 565897 h 2202526"/>
                <a:gd name="connsiteX5" fmla="*/ 2035517 w 2756160"/>
                <a:gd name="connsiteY5" fmla="*/ 185277 h 2202526"/>
                <a:gd name="connsiteX6" fmla="*/ 2005606 w 2756160"/>
                <a:gd name="connsiteY6" fmla="*/ 37123 h 2202526"/>
                <a:gd name="connsiteX7" fmla="*/ 1985457 w 2756160"/>
                <a:gd name="connsiteY7" fmla="*/ 0 h 2202526"/>
                <a:gd name="connsiteX8" fmla="*/ 2756160 w 2756160"/>
                <a:gd name="connsiteY8" fmla="*/ 0 h 2202526"/>
                <a:gd name="connsiteX9" fmla="*/ 2756160 w 2756160"/>
                <a:gd name="connsiteY9" fmla="*/ 2202526 h 2202526"/>
                <a:gd name="connsiteX10" fmla="*/ 553634 w 2756160"/>
                <a:gd name="connsiteY10" fmla="*/ 2202526 h 2202526"/>
                <a:gd name="connsiteX11" fmla="*/ 553634 w 2756160"/>
                <a:gd name="connsiteY11" fmla="*/ 1352990 h 2202526"/>
                <a:gd name="connsiteX12" fmla="*/ 522147 w 2756160"/>
                <a:gd name="connsiteY12" fmla="*/ 1378969 h 2202526"/>
                <a:gd name="connsiteX13" fmla="*/ 334901 w 2756160"/>
                <a:gd name="connsiteY13" fmla="*/ 1436164 h 2202526"/>
                <a:gd name="connsiteX14" fmla="*/ 0 w 2756160"/>
                <a:gd name="connsiteY14" fmla="*/ 1101263 h 2202526"/>
                <a:gd name="connsiteX15" fmla="*/ 334901 w 2756160"/>
                <a:gd name="connsiteY15" fmla="*/ 766362 h 2202526"/>
                <a:gd name="connsiteX16" fmla="*/ 522147 w 2756160"/>
                <a:gd name="connsiteY16" fmla="*/ 823558 h 2202526"/>
                <a:gd name="connsiteX17" fmla="*/ 553634 w 2756160"/>
                <a:gd name="connsiteY17" fmla="*/ 849537 h 22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6160" h="2202526">
                  <a:moveTo>
                    <a:pt x="553634" y="0"/>
                  </a:moveTo>
                  <a:lnTo>
                    <a:pt x="1324338" y="0"/>
                  </a:lnTo>
                  <a:lnTo>
                    <a:pt x="1304188" y="37123"/>
                  </a:lnTo>
                  <a:cubicBezTo>
                    <a:pt x="1284928" y="82659"/>
                    <a:pt x="1274277" y="132724"/>
                    <a:pt x="1274277" y="185277"/>
                  </a:cubicBezTo>
                  <a:cubicBezTo>
                    <a:pt x="1274277" y="395488"/>
                    <a:pt x="1444686" y="565897"/>
                    <a:pt x="1654897" y="565897"/>
                  </a:cubicBezTo>
                  <a:cubicBezTo>
                    <a:pt x="1865108" y="565897"/>
                    <a:pt x="2035517" y="395488"/>
                    <a:pt x="2035517" y="185277"/>
                  </a:cubicBezTo>
                  <a:cubicBezTo>
                    <a:pt x="2035517" y="132724"/>
                    <a:pt x="2024867" y="82659"/>
                    <a:pt x="2005606" y="37123"/>
                  </a:cubicBezTo>
                  <a:lnTo>
                    <a:pt x="1985457" y="0"/>
                  </a:lnTo>
                  <a:lnTo>
                    <a:pt x="2756160" y="0"/>
                  </a:lnTo>
                  <a:lnTo>
                    <a:pt x="2756160" y="2202526"/>
                  </a:lnTo>
                  <a:lnTo>
                    <a:pt x="553634" y="2202526"/>
                  </a:lnTo>
                  <a:lnTo>
                    <a:pt x="553634" y="1352990"/>
                  </a:lnTo>
                  <a:lnTo>
                    <a:pt x="522147" y="1378969"/>
                  </a:lnTo>
                  <a:cubicBezTo>
                    <a:pt x="468697" y="1415079"/>
                    <a:pt x="404261" y="1436164"/>
                    <a:pt x="334901" y="1436164"/>
                  </a:cubicBezTo>
                  <a:cubicBezTo>
                    <a:pt x="149940" y="1436164"/>
                    <a:pt x="0" y="1286224"/>
                    <a:pt x="0" y="1101263"/>
                  </a:cubicBezTo>
                  <a:cubicBezTo>
                    <a:pt x="0" y="916302"/>
                    <a:pt x="149940" y="766362"/>
                    <a:pt x="334901" y="766362"/>
                  </a:cubicBezTo>
                  <a:cubicBezTo>
                    <a:pt x="404261" y="766362"/>
                    <a:pt x="468697" y="787448"/>
                    <a:pt x="522147" y="823558"/>
                  </a:cubicBezTo>
                  <a:lnTo>
                    <a:pt x="553634" y="849537"/>
                  </a:lnTo>
                  <a:close/>
                </a:path>
              </a:pathLst>
            </a:cu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Graphic 8" descr="Cloud Computing with solid fill">
              <a:extLst>
                <a:ext uri="{FF2B5EF4-FFF2-40B4-BE49-F238E27FC236}">
                  <a16:creationId xmlns:a16="http://schemas.microsoft.com/office/drawing/2014/main" id="{B84FAB86-660C-39B1-6BE7-16677B64D9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49177" y="4988329"/>
              <a:ext cx="586264" cy="586264"/>
            </a:xfrm>
            <a:prstGeom prst="rect">
              <a:avLst/>
            </a:prstGeom>
          </p:spPr>
        </p:pic>
        <p:pic>
          <p:nvPicPr>
            <p:cNvPr id="10" name="Graphic 9" descr="Cloud with solid fill">
              <a:extLst>
                <a:ext uri="{FF2B5EF4-FFF2-40B4-BE49-F238E27FC236}">
                  <a16:creationId xmlns:a16="http://schemas.microsoft.com/office/drawing/2014/main" id="{F3CD6822-BB15-E2A8-E6BA-4F7C21AFD7C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35649" y="3614612"/>
              <a:ext cx="586264" cy="586264"/>
            </a:xfrm>
            <a:prstGeom prst="rect">
              <a:avLst/>
            </a:prstGeom>
          </p:spPr>
        </p:pic>
        <p:pic>
          <p:nvPicPr>
            <p:cNvPr id="11" name="Graphic 10" descr="Artificial Intelligence with solid fill">
              <a:extLst>
                <a:ext uri="{FF2B5EF4-FFF2-40B4-BE49-F238E27FC236}">
                  <a16:creationId xmlns:a16="http://schemas.microsoft.com/office/drawing/2014/main" id="{58DE4643-92CA-ED86-066B-6507BBF9FDC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275459" y="4839036"/>
              <a:ext cx="586264" cy="586264"/>
            </a:xfrm>
            <a:prstGeom prst="rect">
              <a:avLst/>
            </a:prstGeom>
          </p:spPr>
        </p:pic>
      </p:grpSp>
      <p:grpSp>
        <p:nvGrpSpPr>
          <p:cNvPr id="12" name="Group 11">
            <a:extLst>
              <a:ext uri="{FF2B5EF4-FFF2-40B4-BE49-F238E27FC236}">
                <a16:creationId xmlns:a16="http://schemas.microsoft.com/office/drawing/2014/main" id="{9EEE0002-BC5D-ADA9-3836-CF9FDF9871ED}"/>
              </a:ext>
            </a:extLst>
          </p:cNvPr>
          <p:cNvGrpSpPr/>
          <p:nvPr/>
        </p:nvGrpSpPr>
        <p:grpSpPr>
          <a:xfrm>
            <a:off x="838200" y="1281586"/>
            <a:ext cx="3209544" cy="2560320"/>
            <a:chOff x="3113914" y="3306598"/>
            <a:chExt cx="1502424" cy="1202292"/>
          </a:xfrm>
        </p:grpSpPr>
        <p:sp>
          <p:nvSpPr>
            <p:cNvPr id="13" name="Freeform: Shape 12">
              <a:extLst>
                <a:ext uri="{FF2B5EF4-FFF2-40B4-BE49-F238E27FC236}">
                  <a16:creationId xmlns:a16="http://schemas.microsoft.com/office/drawing/2014/main" id="{45689F7A-B7EC-8B5D-525D-D25B27C33125}"/>
                </a:ext>
              </a:extLst>
            </p:cNvPr>
            <p:cNvSpPr/>
            <p:nvPr/>
          </p:nvSpPr>
          <p:spPr>
            <a:xfrm>
              <a:off x="3113914" y="3306598"/>
              <a:ext cx="1502424" cy="1202292"/>
            </a:xfrm>
            <a:custGeom>
              <a:avLst/>
              <a:gdLst>
                <a:gd name="connsiteX0" fmla="*/ 0 w 2752351"/>
                <a:gd name="connsiteY0" fmla="*/ 0 h 2202528"/>
                <a:gd name="connsiteX1" fmla="*/ 2202528 w 2752351"/>
                <a:gd name="connsiteY1" fmla="*/ 0 h 2202528"/>
                <a:gd name="connsiteX2" fmla="*/ 2202528 w 2752351"/>
                <a:gd name="connsiteY2" fmla="*/ 846393 h 2202528"/>
                <a:gd name="connsiteX3" fmla="*/ 2230204 w 2752351"/>
                <a:gd name="connsiteY3" fmla="*/ 823559 h 2202528"/>
                <a:gd name="connsiteX4" fmla="*/ 2417450 w 2752351"/>
                <a:gd name="connsiteY4" fmla="*/ 766363 h 2202528"/>
                <a:gd name="connsiteX5" fmla="*/ 2752351 w 2752351"/>
                <a:gd name="connsiteY5" fmla="*/ 1101264 h 2202528"/>
                <a:gd name="connsiteX6" fmla="*/ 2417450 w 2752351"/>
                <a:gd name="connsiteY6" fmla="*/ 1436165 h 2202528"/>
                <a:gd name="connsiteX7" fmla="*/ 2230204 w 2752351"/>
                <a:gd name="connsiteY7" fmla="*/ 1378969 h 2202528"/>
                <a:gd name="connsiteX8" fmla="*/ 2202528 w 2752351"/>
                <a:gd name="connsiteY8" fmla="*/ 1356135 h 2202528"/>
                <a:gd name="connsiteX9" fmla="*/ 2202528 w 2752351"/>
                <a:gd name="connsiteY9" fmla="*/ 2202528 h 2202528"/>
                <a:gd name="connsiteX10" fmla="*/ 1431824 w 2752351"/>
                <a:gd name="connsiteY10" fmla="*/ 2202528 h 2202528"/>
                <a:gd name="connsiteX11" fmla="*/ 1451973 w 2752351"/>
                <a:gd name="connsiteY11" fmla="*/ 2165406 h 2202528"/>
                <a:gd name="connsiteX12" fmla="*/ 1481884 w 2752351"/>
                <a:gd name="connsiteY12" fmla="*/ 2017251 h 2202528"/>
                <a:gd name="connsiteX13" fmla="*/ 1101264 w 2752351"/>
                <a:gd name="connsiteY13" fmla="*/ 1636631 h 2202528"/>
                <a:gd name="connsiteX14" fmla="*/ 720644 w 2752351"/>
                <a:gd name="connsiteY14" fmla="*/ 2017251 h 2202528"/>
                <a:gd name="connsiteX15" fmla="*/ 750555 w 2752351"/>
                <a:gd name="connsiteY15" fmla="*/ 2165406 h 2202528"/>
                <a:gd name="connsiteX16" fmla="*/ 770705 w 2752351"/>
                <a:gd name="connsiteY16" fmla="*/ 2202528 h 2202528"/>
                <a:gd name="connsiteX17" fmla="*/ 0 w 2752351"/>
                <a:gd name="connsiteY17" fmla="*/ 2202528 h 220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2351" h="2202528">
                  <a:moveTo>
                    <a:pt x="0" y="0"/>
                  </a:moveTo>
                  <a:lnTo>
                    <a:pt x="2202528" y="0"/>
                  </a:lnTo>
                  <a:lnTo>
                    <a:pt x="2202528" y="846393"/>
                  </a:lnTo>
                  <a:lnTo>
                    <a:pt x="2230204" y="823559"/>
                  </a:lnTo>
                  <a:cubicBezTo>
                    <a:pt x="2283654" y="787448"/>
                    <a:pt x="2348090" y="766363"/>
                    <a:pt x="2417450" y="766363"/>
                  </a:cubicBezTo>
                  <a:cubicBezTo>
                    <a:pt x="2602411" y="766363"/>
                    <a:pt x="2752351" y="916303"/>
                    <a:pt x="2752351" y="1101264"/>
                  </a:cubicBezTo>
                  <a:cubicBezTo>
                    <a:pt x="2752351" y="1286225"/>
                    <a:pt x="2602411" y="1436165"/>
                    <a:pt x="2417450" y="1436165"/>
                  </a:cubicBezTo>
                  <a:cubicBezTo>
                    <a:pt x="2348090" y="1436165"/>
                    <a:pt x="2283654" y="1415080"/>
                    <a:pt x="2230204" y="1378969"/>
                  </a:cubicBezTo>
                  <a:lnTo>
                    <a:pt x="2202528" y="1356135"/>
                  </a:lnTo>
                  <a:lnTo>
                    <a:pt x="2202528" y="2202528"/>
                  </a:lnTo>
                  <a:lnTo>
                    <a:pt x="1431824" y="2202528"/>
                  </a:lnTo>
                  <a:lnTo>
                    <a:pt x="1451973" y="2165406"/>
                  </a:lnTo>
                  <a:cubicBezTo>
                    <a:pt x="1471234" y="2119869"/>
                    <a:pt x="1481884" y="2069804"/>
                    <a:pt x="1481884" y="2017251"/>
                  </a:cubicBezTo>
                  <a:cubicBezTo>
                    <a:pt x="1481884" y="1807040"/>
                    <a:pt x="1311475" y="1636631"/>
                    <a:pt x="1101264" y="1636631"/>
                  </a:cubicBezTo>
                  <a:cubicBezTo>
                    <a:pt x="891053" y="1636631"/>
                    <a:pt x="720644" y="1807040"/>
                    <a:pt x="720644" y="2017251"/>
                  </a:cubicBezTo>
                  <a:cubicBezTo>
                    <a:pt x="720644" y="2069804"/>
                    <a:pt x="731295" y="2119869"/>
                    <a:pt x="750555" y="2165406"/>
                  </a:cubicBezTo>
                  <a:lnTo>
                    <a:pt x="770705" y="2202528"/>
                  </a:lnTo>
                  <a:lnTo>
                    <a:pt x="0" y="2202528"/>
                  </a:lnTo>
                  <a:close/>
                </a:path>
              </a:pathLst>
            </a:custGeom>
            <a:solidFill>
              <a:srgbClr val="7CA65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descr="Shield Tick with solid fill">
              <a:extLst>
                <a:ext uri="{FF2B5EF4-FFF2-40B4-BE49-F238E27FC236}">
                  <a16:creationId xmlns:a16="http://schemas.microsoft.com/office/drawing/2014/main" id="{96F5D12F-C600-E98D-7507-22A43BC4C5E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422849" y="3468144"/>
              <a:ext cx="584422" cy="586264"/>
            </a:xfrm>
            <a:prstGeom prst="rect">
              <a:avLst/>
            </a:prstGeom>
          </p:spPr>
        </p:pic>
      </p:grpSp>
      <p:grpSp>
        <p:nvGrpSpPr>
          <p:cNvPr id="15" name="Group 14">
            <a:extLst>
              <a:ext uri="{FF2B5EF4-FFF2-40B4-BE49-F238E27FC236}">
                <a16:creationId xmlns:a16="http://schemas.microsoft.com/office/drawing/2014/main" id="{26E93166-0E75-A7BA-5181-37E09641312F}"/>
              </a:ext>
            </a:extLst>
          </p:cNvPr>
          <p:cNvGrpSpPr/>
          <p:nvPr/>
        </p:nvGrpSpPr>
        <p:grpSpPr>
          <a:xfrm>
            <a:off x="6198061" y="1666014"/>
            <a:ext cx="4894896" cy="4448372"/>
            <a:chOff x="8921977" y="2774457"/>
            <a:chExt cx="2926080" cy="4448372"/>
          </a:xfrm>
        </p:grpSpPr>
        <p:sp>
          <p:nvSpPr>
            <p:cNvPr id="16" name="TextBox 15">
              <a:extLst>
                <a:ext uri="{FF2B5EF4-FFF2-40B4-BE49-F238E27FC236}">
                  <a16:creationId xmlns:a16="http://schemas.microsoft.com/office/drawing/2014/main" id="{322CB491-56D3-21D5-CF52-1179D7C71182}"/>
                </a:ext>
              </a:extLst>
            </p:cNvPr>
            <p:cNvSpPr txBox="1"/>
            <p:nvPr/>
          </p:nvSpPr>
          <p:spPr>
            <a:xfrm>
              <a:off x="8921977" y="2774457"/>
              <a:ext cx="2926080" cy="523220"/>
            </a:xfrm>
            <a:prstGeom prst="rect">
              <a:avLst/>
            </a:prstGeom>
            <a:noFill/>
          </p:spPr>
          <p:txBody>
            <a:bodyPr wrap="square" lIns="0" rIns="0" rtlCol="0" anchor="b">
              <a:spAutoFit/>
            </a:bodyPr>
            <a:lstStyle/>
            <a:p>
              <a:r>
                <a:rPr lang="en-US" sz="2800" b="1" noProof="1">
                  <a:solidFill>
                    <a:srgbClr val="7CA655"/>
                  </a:solidFill>
                </a:rPr>
                <a:t>[35]</a:t>
              </a:r>
            </a:p>
          </p:txBody>
        </p:sp>
        <p:sp>
          <p:nvSpPr>
            <p:cNvPr id="17" name="TextBox 16">
              <a:extLst>
                <a:ext uri="{FF2B5EF4-FFF2-40B4-BE49-F238E27FC236}">
                  <a16:creationId xmlns:a16="http://schemas.microsoft.com/office/drawing/2014/main" id="{5F6D0DD4-7C7C-4AAF-187E-5D79B7385DD9}"/>
                </a:ext>
              </a:extLst>
            </p:cNvPr>
            <p:cNvSpPr txBox="1"/>
            <p:nvPr/>
          </p:nvSpPr>
          <p:spPr>
            <a:xfrm>
              <a:off x="8921977" y="3406400"/>
              <a:ext cx="2926080" cy="3816429"/>
            </a:xfrm>
            <a:prstGeom prst="rect">
              <a:avLst/>
            </a:prstGeom>
            <a:noFill/>
          </p:spPr>
          <p:txBody>
            <a:bodyPr wrap="square" lIns="0" rIns="0" rtlCol="0" anchor="t">
              <a:spAutoFit/>
            </a:bodyPr>
            <a:lstStyle/>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Focus: </a:t>
              </a:r>
              <a:r>
                <a:rPr lang="en-US" sz="1400" noProof="1">
                  <a:solidFill>
                    <a:schemeClr val="bg1">
                      <a:lumMod val="65000"/>
                      <a:lumOff val="35000"/>
                    </a:schemeClr>
                  </a:solidFill>
                </a:rPr>
                <a:t>Trust, frameworks, and emerging technologies in cloud security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Scope: </a:t>
              </a:r>
              <a:r>
                <a:rPr lang="en-US" sz="1400" noProof="1">
                  <a:solidFill>
                    <a:schemeClr val="bg1">
                      <a:lumMod val="65000"/>
                      <a:lumOff val="35000"/>
                    </a:schemeClr>
                  </a:solidFill>
                </a:rPr>
                <a:t>Comprehensive review using DSR framework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Methodology: </a:t>
              </a:r>
              <a:r>
                <a:rPr lang="en-US" sz="1400" noProof="1">
                  <a:solidFill>
                    <a:schemeClr val="bg1">
                      <a:lumMod val="65000"/>
                      <a:lumOff val="35000"/>
                    </a:schemeClr>
                  </a:solidFill>
                </a:rPr>
                <a:t>Systematic review of 1,324 papers with DSR categorization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Key security challenges: </a:t>
              </a:r>
              <a:r>
                <a:rPr lang="en-US" sz="1400" noProof="1">
                  <a:solidFill>
                    <a:schemeClr val="bg1">
                      <a:lumMod val="65000"/>
                      <a:lumOff val="35000"/>
                    </a:schemeClr>
                  </a:solidFill>
                </a:rPr>
                <a:t>Data breaches, trust management, advanced persistent threats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Proposed strategies: </a:t>
              </a:r>
              <a:r>
                <a:rPr lang="en-US" sz="1400" noProof="1">
                  <a:solidFill>
                    <a:schemeClr val="bg1">
                      <a:lumMod val="65000"/>
                      <a:lumOff val="35000"/>
                    </a:schemeClr>
                  </a:solidFill>
                </a:rPr>
                <a:t>Research framework, integration of AI/ML, use of blockchain and ZTA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Discussed technologies: </a:t>
              </a:r>
              <a:r>
                <a:rPr lang="en-US" sz="1400" noProof="1">
                  <a:solidFill>
                    <a:schemeClr val="bg1">
                      <a:lumMod val="65000"/>
                      <a:lumOff val="35000"/>
                    </a:schemeClr>
                  </a:solidFill>
                </a:rPr>
                <a:t>Blockchain, Zero Trust Architecture, AI/ML, Multi-cloud </a:t>
              </a:r>
            </a:p>
            <a:p>
              <a:pPr marL="285750" indent="-285750" algn="just">
                <a:spcAft>
                  <a:spcPts val="1200"/>
                </a:spcAft>
                <a:buFont typeface="Arial" panose="020B0604020202020204" pitchFamily="34" charset="0"/>
                <a:buChar char="•"/>
              </a:pPr>
              <a:r>
                <a:rPr lang="en-US" sz="1400" b="1" noProof="1">
                  <a:solidFill>
                    <a:schemeClr val="bg1">
                      <a:lumMod val="65000"/>
                      <a:lumOff val="35000"/>
                    </a:schemeClr>
                  </a:solidFill>
                </a:rPr>
                <a:t>Contribution: </a:t>
              </a:r>
              <a:r>
                <a:rPr lang="en-US" sz="1400" noProof="1">
                  <a:solidFill>
                    <a:schemeClr val="bg1">
                      <a:lumMod val="65000"/>
                      <a:lumOff val="35000"/>
                    </a:schemeClr>
                  </a:solidFill>
                </a:rPr>
                <a:t>Offers high-level synthesis and future research agenda; focuses on trust and adaptability </a:t>
              </a:r>
            </a:p>
          </p:txBody>
        </p:sp>
      </p:grpSp>
      <p:sp>
        <p:nvSpPr>
          <p:cNvPr id="22" name="Freeform: Shape 21">
            <a:extLst>
              <a:ext uri="{FF2B5EF4-FFF2-40B4-BE49-F238E27FC236}">
                <a16:creationId xmlns:a16="http://schemas.microsoft.com/office/drawing/2014/main" id="{3F921267-5E57-84BE-AEB3-E74F2AEED91A}"/>
              </a:ext>
            </a:extLst>
          </p:cNvPr>
          <p:cNvSpPr/>
          <p:nvPr/>
        </p:nvSpPr>
        <p:spPr>
          <a:xfrm>
            <a:off x="3114866" y="3310285"/>
            <a:ext cx="1502424" cy="1202292"/>
          </a:xfrm>
          <a:custGeom>
            <a:avLst/>
            <a:gdLst>
              <a:gd name="connsiteX0" fmla="*/ 0 w 2752351"/>
              <a:gd name="connsiteY0" fmla="*/ 0 h 2202528"/>
              <a:gd name="connsiteX1" fmla="*/ 2202528 w 2752351"/>
              <a:gd name="connsiteY1" fmla="*/ 0 h 2202528"/>
              <a:gd name="connsiteX2" fmla="*/ 2202528 w 2752351"/>
              <a:gd name="connsiteY2" fmla="*/ 846393 h 2202528"/>
              <a:gd name="connsiteX3" fmla="*/ 2230204 w 2752351"/>
              <a:gd name="connsiteY3" fmla="*/ 823559 h 2202528"/>
              <a:gd name="connsiteX4" fmla="*/ 2417450 w 2752351"/>
              <a:gd name="connsiteY4" fmla="*/ 766363 h 2202528"/>
              <a:gd name="connsiteX5" fmla="*/ 2752351 w 2752351"/>
              <a:gd name="connsiteY5" fmla="*/ 1101264 h 2202528"/>
              <a:gd name="connsiteX6" fmla="*/ 2417450 w 2752351"/>
              <a:gd name="connsiteY6" fmla="*/ 1436165 h 2202528"/>
              <a:gd name="connsiteX7" fmla="*/ 2230204 w 2752351"/>
              <a:gd name="connsiteY7" fmla="*/ 1378969 h 2202528"/>
              <a:gd name="connsiteX8" fmla="*/ 2202528 w 2752351"/>
              <a:gd name="connsiteY8" fmla="*/ 1356135 h 2202528"/>
              <a:gd name="connsiteX9" fmla="*/ 2202528 w 2752351"/>
              <a:gd name="connsiteY9" fmla="*/ 2202528 h 2202528"/>
              <a:gd name="connsiteX10" fmla="*/ 1431824 w 2752351"/>
              <a:gd name="connsiteY10" fmla="*/ 2202528 h 2202528"/>
              <a:gd name="connsiteX11" fmla="*/ 1451973 w 2752351"/>
              <a:gd name="connsiteY11" fmla="*/ 2165406 h 2202528"/>
              <a:gd name="connsiteX12" fmla="*/ 1481884 w 2752351"/>
              <a:gd name="connsiteY12" fmla="*/ 2017251 h 2202528"/>
              <a:gd name="connsiteX13" fmla="*/ 1101264 w 2752351"/>
              <a:gd name="connsiteY13" fmla="*/ 1636631 h 2202528"/>
              <a:gd name="connsiteX14" fmla="*/ 720644 w 2752351"/>
              <a:gd name="connsiteY14" fmla="*/ 2017251 h 2202528"/>
              <a:gd name="connsiteX15" fmla="*/ 750555 w 2752351"/>
              <a:gd name="connsiteY15" fmla="*/ 2165406 h 2202528"/>
              <a:gd name="connsiteX16" fmla="*/ 770705 w 2752351"/>
              <a:gd name="connsiteY16" fmla="*/ 2202528 h 2202528"/>
              <a:gd name="connsiteX17" fmla="*/ 0 w 2752351"/>
              <a:gd name="connsiteY17" fmla="*/ 2202528 h 220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2351" h="2202528">
                <a:moveTo>
                  <a:pt x="0" y="0"/>
                </a:moveTo>
                <a:lnTo>
                  <a:pt x="2202528" y="0"/>
                </a:lnTo>
                <a:lnTo>
                  <a:pt x="2202528" y="846393"/>
                </a:lnTo>
                <a:lnTo>
                  <a:pt x="2230204" y="823559"/>
                </a:lnTo>
                <a:cubicBezTo>
                  <a:pt x="2283654" y="787448"/>
                  <a:pt x="2348090" y="766363"/>
                  <a:pt x="2417450" y="766363"/>
                </a:cubicBezTo>
                <a:cubicBezTo>
                  <a:pt x="2602411" y="766363"/>
                  <a:pt x="2752351" y="916303"/>
                  <a:pt x="2752351" y="1101264"/>
                </a:cubicBezTo>
                <a:cubicBezTo>
                  <a:pt x="2752351" y="1286225"/>
                  <a:pt x="2602411" y="1436165"/>
                  <a:pt x="2417450" y="1436165"/>
                </a:cubicBezTo>
                <a:cubicBezTo>
                  <a:pt x="2348090" y="1436165"/>
                  <a:pt x="2283654" y="1415080"/>
                  <a:pt x="2230204" y="1378969"/>
                </a:cubicBezTo>
                <a:lnTo>
                  <a:pt x="2202528" y="1356135"/>
                </a:lnTo>
                <a:lnTo>
                  <a:pt x="2202528" y="2202528"/>
                </a:lnTo>
                <a:lnTo>
                  <a:pt x="1431824" y="2202528"/>
                </a:lnTo>
                <a:lnTo>
                  <a:pt x="1451973" y="2165406"/>
                </a:lnTo>
                <a:cubicBezTo>
                  <a:pt x="1471234" y="2119869"/>
                  <a:pt x="1481884" y="2069804"/>
                  <a:pt x="1481884" y="2017251"/>
                </a:cubicBezTo>
                <a:cubicBezTo>
                  <a:pt x="1481884" y="1807040"/>
                  <a:pt x="1311475" y="1636631"/>
                  <a:pt x="1101264" y="1636631"/>
                </a:cubicBezTo>
                <a:cubicBezTo>
                  <a:pt x="891053" y="1636631"/>
                  <a:pt x="720644" y="1807040"/>
                  <a:pt x="720644" y="2017251"/>
                </a:cubicBezTo>
                <a:cubicBezTo>
                  <a:pt x="720644" y="2069804"/>
                  <a:pt x="731295" y="2119869"/>
                  <a:pt x="750555" y="2165406"/>
                </a:cubicBezTo>
                <a:lnTo>
                  <a:pt x="770705" y="2202528"/>
                </a:lnTo>
                <a:lnTo>
                  <a:pt x="0" y="2202528"/>
                </a:lnTo>
                <a:close/>
              </a:path>
            </a:pathLst>
          </a:custGeom>
          <a:solidFill>
            <a:srgbClr val="7CA65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Shield Tick with solid fill">
            <a:extLst>
              <a:ext uri="{FF2B5EF4-FFF2-40B4-BE49-F238E27FC236}">
                <a16:creationId xmlns:a16="http://schemas.microsoft.com/office/drawing/2014/main" id="{9E809336-D083-DA92-6455-653CC16C985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422880" y="3471831"/>
            <a:ext cx="586264" cy="586264"/>
          </a:xfrm>
          <a:prstGeom prst="rect">
            <a:avLst/>
          </a:prstGeom>
        </p:spPr>
      </p:pic>
      <p:pic>
        <p:nvPicPr>
          <p:cNvPr id="2" name="Picture 1" descr="A blue text on a black background&#10;&#10;Description automatically generated">
            <a:extLst>
              <a:ext uri="{FF2B5EF4-FFF2-40B4-BE49-F238E27FC236}">
                <a16:creationId xmlns:a16="http://schemas.microsoft.com/office/drawing/2014/main" id="{CFC74FCC-2777-4105-BF8A-F76458745F03}"/>
              </a:ext>
            </a:extLst>
          </p:cNvPr>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3" name="Picture 2">
            <a:extLst>
              <a:ext uri="{FF2B5EF4-FFF2-40B4-BE49-F238E27FC236}">
                <a16:creationId xmlns:a16="http://schemas.microsoft.com/office/drawing/2014/main" id="{A5B4FA86-9D01-AA2C-EF5E-8C1BC7A0A435}"/>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4134261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xit" presetSubtype="0" fill="hold" nodeType="afterEffect">
                                  <p:stCondLst>
                                    <p:cond delay="0"/>
                                  </p:stCondLst>
                                  <p:childTnLst>
                                    <p:animEffect transition="out" filter="fad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2" grpId="0" animBg="1"/>
      <p:bldP spid="2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903853D-8B21-F68D-9424-6577ED3710B8}"/>
              </a:ext>
            </a:extLst>
          </p:cNvPr>
          <p:cNvPicPr>
            <a:picLocks noChangeAspect="1"/>
          </p:cNvPicPr>
          <p:nvPr/>
        </p:nvPicPr>
        <p:blipFill>
          <a:blip r:embed="rId3" cstate="screen">
            <a:duotone>
              <a:prstClr val="black"/>
              <a:schemeClr val="tx2">
                <a:lumMod val="20000"/>
                <a:lumOff val="80000"/>
                <a:tint val="45000"/>
                <a:satMod val="400000"/>
              </a:schemeClr>
            </a:duotone>
            <a:extLst>
              <a:ext uri="{28A0092B-C50C-407E-A947-70E740481C1C}">
                <a14:useLocalDpi xmlns:a14="http://schemas.microsoft.com/office/drawing/2010/main"/>
              </a:ext>
            </a:extLst>
          </a:blip>
          <a:srcRect/>
          <a:stretch/>
        </p:blipFill>
        <p:spPr>
          <a:xfrm>
            <a:off x="0" y="506"/>
            <a:ext cx="12192000" cy="6857494"/>
          </a:xfrm>
          <a:prstGeom prst="rect">
            <a:avLst/>
          </a:prstGeom>
        </p:spPr>
      </p:pic>
      <p:sp>
        <p:nvSpPr>
          <p:cNvPr id="3" name="Title 2">
            <a:extLst>
              <a:ext uri="{FF2B5EF4-FFF2-40B4-BE49-F238E27FC236}">
                <a16:creationId xmlns:a16="http://schemas.microsoft.com/office/drawing/2014/main" id="{9C37279A-330D-886F-340D-494A5005E5FC}"/>
              </a:ext>
            </a:extLst>
          </p:cNvPr>
          <p:cNvSpPr>
            <a:spLocks noGrp="1"/>
          </p:cNvSpPr>
          <p:nvPr>
            <p:ph type="title"/>
          </p:nvPr>
        </p:nvSpPr>
        <p:spPr>
          <a:xfrm>
            <a:off x="7477451" y="3034054"/>
            <a:ext cx="4258072" cy="789891"/>
          </a:xfrm>
        </p:spPr>
        <p:txBody>
          <a:bodyPr anchor="b">
            <a:normAutofit/>
          </a:bodyPr>
          <a:lstStyle/>
          <a:p>
            <a:r>
              <a:rPr lang="en-US" dirty="0">
                <a:solidFill>
                  <a:schemeClr val="tx1">
                    <a:lumMod val="95000"/>
                  </a:schemeClr>
                </a:solidFill>
              </a:rPr>
              <a:t>Conclusion</a:t>
            </a:r>
          </a:p>
        </p:txBody>
      </p:sp>
      <p:pic>
        <p:nvPicPr>
          <p:cNvPr id="2" name="Picture 1" descr="A blue text on a black background&#10;&#10;Description automatically generated">
            <a:extLst>
              <a:ext uri="{FF2B5EF4-FFF2-40B4-BE49-F238E27FC236}">
                <a16:creationId xmlns:a16="http://schemas.microsoft.com/office/drawing/2014/main" id="{4CB17345-0A4E-89E4-0A1B-5012840DD32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88232" y="96520"/>
            <a:ext cx="974521" cy="353406"/>
          </a:xfrm>
          <a:prstGeom prst="rect">
            <a:avLst/>
          </a:prstGeom>
        </p:spPr>
      </p:pic>
      <p:pic>
        <p:nvPicPr>
          <p:cNvPr id="4" name="Picture 3">
            <a:extLst>
              <a:ext uri="{FF2B5EF4-FFF2-40B4-BE49-F238E27FC236}">
                <a16:creationId xmlns:a16="http://schemas.microsoft.com/office/drawing/2014/main" id="{5E60C590-30BC-FE4C-1397-931956B0A1A9}"/>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201847" y="160334"/>
            <a:ext cx="476664" cy="289592"/>
          </a:xfrm>
          <a:prstGeom prst="rect">
            <a:avLst/>
          </a:prstGeom>
        </p:spPr>
      </p:pic>
    </p:spTree>
    <p:extLst>
      <p:ext uri="{BB962C8B-B14F-4D97-AF65-F5344CB8AC3E}">
        <p14:creationId xmlns:p14="http://schemas.microsoft.com/office/powerpoint/2010/main" val="25437805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F759A-80B6-1CCE-A270-100692CA132A}"/>
            </a:ext>
          </a:extLst>
        </p:cNvPr>
        <p:cNvGrpSpPr/>
        <p:nvPr/>
      </p:nvGrpSpPr>
      <p:grpSpPr>
        <a:xfrm>
          <a:off x="0" y="0"/>
          <a:ext cx="0" cy="0"/>
          <a:chOff x="0" y="0"/>
          <a:chExt cx="0" cy="0"/>
        </a:xfrm>
      </p:grpSpPr>
      <p:sp>
        <p:nvSpPr>
          <p:cNvPr id="54" name="Title 1">
            <a:extLst>
              <a:ext uri="{FF2B5EF4-FFF2-40B4-BE49-F238E27FC236}">
                <a16:creationId xmlns:a16="http://schemas.microsoft.com/office/drawing/2014/main" id="{418D6DA2-4BC9-B956-333E-C7DEE92C0814}"/>
              </a:ext>
            </a:extLst>
          </p:cNvPr>
          <p:cNvSpPr txBox="1">
            <a:spLocks/>
          </p:cNvSpPr>
          <p:nvPr/>
        </p:nvSpPr>
        <p:spPr>
          <a:xfrm>
            <a:off x="549910" y="323148"/>
            <a:ext cx="5482965" cy="570793"/>
          </a:xfrm>
          <a:prstGeom prst="rect">
            <a:avLst/>
          </a:prstGeom>
        </p:spPr>
        <p:txBody>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Future Research Directions</a:t>
            </a:r>
          </a:p>
        </p:txBody>
      </p:sp>
      <p:sp>
        <p:nvSpPr>
          <p:cNvPr id="2" name="Freeform 6">
            <a:extLst>
              <a:ext uri="{FF2B5EF4-FFF2-40B4-BE49-F238E27FC236}">
                <a16:creationId xmlns:a16="http://schemas.microsoft.com/office/drawing/2014/main" id="{A5ED0316-825F-3223-FAC6-E0F9A31F51FF}"/>
              </a:ext>
            </a:extLst>
          </p:cNvPr>
          <p:cNvSpPr>
            <a:spLocks/>
          </p:cNvSpPr>
          <p:nvPr/>
        </p:nvSpPr>
        <p:spPr bwMode="auto">
          <a:xfrm>
            <a:off x="3019528" y="1371600"/>
            <a:ext cx="9172472" cy="1227658"/>
          </a:xfrm>
          <a:prstGeom prst="rect">
            <a:avLst/>
          </a:prstGeom>
          <a:solidFill>
            <a:srgbClr val="B4B5B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6">
            <a:extLst>
              <a:ext uri="{FF2B5EF4-FFF2-40B4-BE49-F238E27FC236}">
                <a16:creationId xmlns:a16="http://schemas.microsoft.com/office/drawing/2014/main" id="{CA3B5E96-3844-7868-6744-F54A29FD1E6E}"/>
              </a:ext>
            </a:extLst>
          </p:cNvPr>
          <p:cNvSpPr>
            <a:spLocks/>
          </p:cNvSpPr>
          <p:nvPr/>
        </p:nvSpPr>
        <p:spPr bwMode="auto">
          <a:xfrm>
            <a:off x="3019528" y="4254096"/>
            <a:ext cx="9172472" cy="1232303"/>
          </a:xfrm>
          <a:prstGeom prst="rect">
            <a:avLst/>
          </a:prstGeom>
          <a:solidFill>
            <a:srgbClr val="B4B5B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6">
            <a:extLst>
              <a:ext uri="{FF2B5EF4-FFF2-40B4-BE49-F238E27FC236}">
                <a16:creationId xmlns:a16="http://schemas.microsoft.com/office/drawing/2014/main" id="{0435452E-6E62-1D7E-F310-8B312180008B}"/>
              </a:ext>
            </a:extLst>
          </p:cNvPr>
          <p:cNvSpPr>
            <a:spLocks/>
          </p:cNvSpPr>
          <p:nvPr/>
        </p:nvSpPr>
        <p:spPr bwMode="auto">
          <a:xfrm>
            <a:off x="3019528" y="2601959"/>
            <a:ext cx="9172472" cy="1652138"/>
          </a:xfrm>
          <a:prstGeom prst="rect">
            <a:avLst/>
          </a:prstGeom>
          <a:solidFill>
            <a:srgbClr val="C8CAC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C2F8CD1-B873-CEE4-0B3D-D9679A92DA77}"/>
              </a:ext>
            </a:extLst>
          </p:cNvPr>
          <p:cNvGrpSpPr/>
          <p:nvPr/>
        </p:nvGrpSpPr>
        <p:grpSpPr>
          <a:xfrm>
            <a:off x="5150383" y="2804596"/>
            <a:ext cx="3594491" cy="1128570"/>
            <a:chOff x="8921977" y="1466725"/>
            <a:chExt cx="2926080" cy="1128570"/>
          </a:xfrm>
        </p:grpSpPr>
        <p:sp>
          <p:nvSpPr>
            <p:cNvPr id="19" name="TextBox 18">
              <a:extLst>
                <a:ext uri="{FF2B5EF4-FFF2-40B4-BE49-F238E27FC236}">
                  <a16:creationId xmlns:a16="http://schemas.microsoft.com/office/drawing/2014/main" id="{07DE8CE1-AD8A-7C1D-CB08-472AE0B33FBC}"/>
                </a:ext>
              </a:extLst>
            </p:cNvPr>
            <p:cNvSpPr txBox="1"/>
            <p:nvPr/>
          </p:nvSpPr>
          <p:spPr>
            <a:xfrm>
              <a:off x="8921977" y="1466725"/>
              <a:ext cx="2926080" cy="461665"/>
            </a:xfrm>
            <a:prstGeom prst="rect">
              <a:avLst/>
            </a:prstGeom>
            <a:noFill/>
          </p:spPr>
          <p:txBody>
            <a:bodyPr wrap="square" lIns="0" rIns="0" rtlCol="0" anchor="b">
              <a:spAutoFit/>
            </a:bodyPr>
            <a:lstStyle/>
            <a:p>
              <a:r>
                <a:rPr lang="en-US" sz="2400" noProof="1">
                  <a:solidFill>
                    <a:schemeClr val="bg1"/>
                  </a:solidFill>
                </a:rPr>
                <a:t>Advanced Threat Detection</a:t>
              </a:r>
            </a:p>
          </p:txBody>
        </p:sp>
        <p:sp>
          <p:nvSpPr>
            <p:cNvPr id="20" name="TextBox 19">
              <a:extLst>
                <a:ext uri="{FF2B5EF4-FFF2-40B4-BE49-F238E27FC236}">
                  <a16:creationId xmlns:a16="http://schemas.microsoft.com/office/drawing/2014/main" id="{3E7F7C6A-62FE-F760-1B4F-F79AC1974C1A}"/>
                </a:ext>
              </a:extLst>
            </p:cNvPr>
            <p:cNvSpPr txBox="1"/>
            <p:nvPr/>
          </p:nvSpPr>
          <p:spPr>
            <a:xfrm>
              <a:off x="8921977" y="1925881"/>
              <a:ext cx="2926080" cy="669414"/>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250" noProof="1">
                  <a:solidFill>
                    <a:schemeClr val="bg1">
                      <a:lumMod val="65000"/>
                      <a:lumOff val="35000"/>
                    </a:schemeClr>
                  </a:solidFill>
                </a:rPr>
                <a:t>AI-powered threat hunting</a:t>
              </a:r>
            </a:p>
            <a:p>
              <a:pPr marL="285750" indent="-285750" algn="just">
                <a:buFont typeface="Arial" panose="020B0604020202020204" pitchFamily="34" charset="0"/>
                <a:buChar char="•"/>
              </a:pPr>
              <a:r>
                <a:rPr lang="en-US" sz="1250" noProof="1">
                  <a:solidFill>
                    <a:schemeClr val="bg1">
                      <a:lumMod val="65000"/>
                      <a:lumOff val="35000"/>
                    </a:schemeClr>
                  </a:solidFill>
                </a:rPr>
                <a:t>Behavioral analytics enhancement</a:t>
              </a:r>
            </a:p>
            <a:p>
              <a:pPr marL="285750" indent="-285750" algn="just">
                <a:buFont typeface="Arial" panose="020B0604020202020204" pitchFamily="34" charset="0"/>
                <a:buChar char="•"/>
              </a:pPr>
              <a:r>
                <a:rPr lang="en-US" sz="1250" noProof="1">
                  <a:solidFill>
                    <a:schemeClr val="bg1">
                      <a:lumMod val="65000"/>
                      <a:lumOff val="35000"/>
                    </a:schemeClr>
                  </a:solidFill>
                </a:rPr>
                <a:t>Real-time threat intelligence</a:t>
              </a:r>
            </a:p>
          </p:txBody>
        </p:sp>
      </p:grpSp>
      <p:grpSp>
        <p:nvGrpSpPr>
          <p:cNvPr id="21" name="Group 20">
            <a:extLst>
              <a:ext uri="{FF2B5EF4-FFF2-40B4-BE49-F238E27FC236}">
                <a16:creationId xmlns:a16="http://schemas.microsoft.com/office/drawing/2014/main" id="{8A254604-4D33-0D48-D5F6-C6FB84401D8C}"/>
              </a:ext>
            </a:extLst>
          </p:cNvPr>
          <p:cNvGrpSpPr/>
          <p:nvPr/>
        </p:nvGrpSpPr>
        <p:grpSpPr>
          <a:xfrm>
            <a:off x="4456770" y="1411906"/>
            <a:ext cx="3945268" cy="1128570"/>
            <a:chOff x="8921977" y="1466725"/>
            <a:chExt cx="2926080" cy="1128570"/>
          </a:xfrm>
        </p:grpSpPr>
        <p:sp>
          <p:nvSpPr>
            <p:cNvPr id="24" name="TextBox 23">
              <a:extLst>
                <a:ext uri="{FF2B5EF4-FFF2-40B4-BE49-F238E27FC236}">
                  <a16:creationId xmlns:a16="http://schemas.microsoft.com/office/drawing/2014/main" id="{46FD326C-E62D-9853-F430-95C8CCFBCF06}"/>
                </a:ext>
              </a:extLst>
            </p:cNvPr>
            <p:cNvSpPr txBox="1"/>
            <p:nvPr/>
          </p:nvSpPr>
          <p:spPr>
            <a:xfrm>
              <a:off x="8921977" y="1466725"/>
              <a:ext cx="2926080" cy="461665"/>
            </a:xfrm>
            <a:prstGeom prst="rect">
              <a:avLst/>
            </a:prstGeom>
            <a:noFill/>
          </p:spPr>
          <p:txBody>
            <a:bodyPr wrap="square" lIns="0" rIns="0" rtlCol="0" anchor="b">
              <a:spAutoFit/>
            </a:bodyPr>
            <a:lstStyle/>
            <a:p>
              <a:r>
                <a:rPr lang="en-US" sz="2400" noProof="1">
                  <a:solidFill>
                    <a:schemeClr val="bg1"/>
                  </a:solidFill>
                </a:rPr>
                <a:t>Emerging Technologies</a:t>
              </a:r>
            </a:p>
          </p:txBody>
        </p:sp>
        <p:sp>
          <p:nvSpPr>
            <p:cNvPr id="25" name="TextBox 24">
              <a:extLst>
                <a:ext uri="{FF2B5EF4-FFF2-40B4-BE49-F238E27FC236}">
                  <a16:creationId xmlns:a16="http://schemas.microsoft.com/office/drawing/2014/main" id="{2CC4C345-5551-A69D-0219-5724E3BC1AE1}"/>
                </a:ext>
              </a:extLst>
            </p:cNvPr>
            <p:cNvSpPr txBox="1"/>
            <p:nvPr/>
          </p:nvSpPr>
          <p:spPr>
            <a:xfrm>
              <a:off x="8921977" y="1925881"/>
              <a:ext cx="2926080" cy="66941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250" noProof="1">
                  <a:solidFill>
                    <a:schemeClr val="bg1">
                      <a:lumMod val="65000"/>
                      <a:lumOff val="35000"/>
                    </a:schemeClr>
                  </a:solidFill>
                </a:rPr>
                <a:t>Quantum computing impact on encryption</a:t>
              </a:r>
            </a:p>
            <a:p>
              <a:pPr marL="171450" indent="-171450" algn="just">
                <a:buFont typeface="Arial" panose="020B0604020202020204" pitchFamily="34" charset="0"/>
                <a:buChar char="•"/>
              </a:pPr>
              <a:r>
                <a:rPr lang="en-US" sz="1250" noProof="1">
                  <a:solidFill>
                    <a:schemeClr val="bg1">
                      <a:lumMod val="65000"/>
                      <a:lumOff val="35000"/>
                    </a:schemeClr>
                  </a:solidFill>
                </a:rPr>
                <a:t>Edge computing security challenges</a:t>
              </a:r>
            </a:p>
            <a:p>
              <a:pPr marL="171450" indent="-171450" algn="just">
                <a:buFont typeface="Arial" panose="020B0604020202020204" pitchFamily="34" charset="0"/>
                <a:buChar char="•"/>
              </a:pPr>
              <a:r>
                <a:rPr lang="en-US" sz="1250" noProof="1">
                  <a:solidFill>
                    <a:schemeClr val="bg1">
                      <a:lumMod val="65000"/>
                      <a:lumOff val="35000"/>
                    </a:schemeClr>
                  </a:solidFill>
                </a:rPr>
                <a:t>5G network integration security</a:t>
              </a:r>
            </a:p>
          </p:txBody>
        </p:sp>
      </p:grpSp>
      <p:grpSp>
        <p:nvGrpSpPr>
          <p:cNvPr id="26" name="Group 25">
            <a:extLst>
              <a:ext uri="{FF2B5EF4-FFF2-40B4-BE49-F238E27FC236}">
                <a16:creationId xmlns:a16="http://schemas.microsoft.com/office/drawing/2014/main" id="{F2711B98-DFBB-33A2-B3A1-70A0B642E7B6}"/>
              </a:ext>
            </a:extLst>
          </p:cNvPr>
          <p:cNvGrpSpPr/>
          <p:nvPr/>
        </p:nvGrpSpPr>
        <p:grpSpPr>
          <a:xfrm>
            <a:off x="4456769" y="4296724"/>
            <a:ext cx="3945269" cy="1128570"/>
            <a:chOff x="8921977" y="1466725"/>
            <a:chExt cx="2926081" cy="1128570"/>
          </a:xfrm>
        </p:grpSpPr>
        <p:sp>
          <p:nvSpPr>
            <p:cNvPr id="27" name="TextBox 26">
              <a:extLst>
                <a:ext uri="{FF2B5EF4-FFF2-40B4-BE49-F238E27FC236}">
                  <a16:creationId xmlns:a16="http://schemas.microsoft.com/office/drawing/2014/main" id="{1C323FFF-D5D3-6C2E-F7A1-0F1DD0657DDD}"/>
                </a:ext>
              </a:extLst>
            </p:cNvPr>
            <p:cNvSpPr txBox="1"/>
            <p:nvPr/>
          </p:nvSpPr>
          <p:spPr>
            <a:xfrm>
              <a:off x="8921977" y="1466725"/>
              <a:ext cx="2926080" cy="461665"/>
            </a:xfrm>
            <a:prstGeom prst="rect">
              <a:avLst/>
            </a:prstGeom>
            <a:noFill/>
          </p:spPr>
          <p:txBody>
            <a:bodyPr wrap="square" lIns="0" rIns="0" rtlCol="0" anchor="b">
              <a:spAutoFit/>
            </a:bodyPr>
            <a:lstStyle/>
            <a:p>
              <a:r>
                <a:rPr lang="en-US" sz="2400" noProof="1">
                  <a:solidFill>
                    <a:schemeClr val="bg1"/>
                  </a:solidFill>
                </a:rPr>
                <a:t>Regulatory &amp; Compliance</a:t>
              </a:r>
            </a:p>
          </p:txBody>
        </p:sp>
        <p:sp>
          <p:nvSpPr>
            <p:cNvPr id="28" name="TextBox 27">
              <a:extLst>
                <a:ext uri="{FF2B5EF4-FFF2-40B4-BE49-F238E27FC236}">
                  <a16:creationId xmlns:a16="http://schemas.microsoft.com/office/drawing/2014/main" id="{8E7AB407-9F6B-F542-BA78-EABA611CB598}"/>
                </a:ext>
              </a:extLst>
            </p:cNvPr>
            <p:cNvSpPr txBox="1"/>
            <p:nvPr/>
          </p:nvSpPr>
          <p:spPr>
            <a:xfrm>
              <a:off x="8921978" y="1925881"/>
              <a:ext cx="2926080" cy="669414"/>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250" noProof="1">
                  <a:solidFill>
                    <a:schemeClr val="bg1">
                      <a:lumMod val="65000"/>
                      <a:lumOff val="35000"/>
                    </a:schemeClr>
                  </a:solidFill>
                </a:rPr>
                <a:t>Cross-border data protection</a:t>
              </a:r>
            </a:p>
            <a:p>
              <a:pPr marL="285750" indent="-285750" algn="just">
                <a:buFont typeface="Arial" panose="020B0604020202020204" pitchFamily="34" charset="0"/>
                <a:buChar char="•"/>
              </a:pPr>
              <a:r>
                <a:rPr lang="en-US" sz="1250" noProof="1">
                  <a:solidFill>
                    <a:schemeClr val="bg1">
                      <a:lumMod val="65000"/>
                      <a:lumOff val="35000"/>
                    </a:schemeClr>
                  </a:solidFill>
                </a:rPr>
                <a:t>Industry-specific security standards</a:t>
              </a:r>
            </a:p>
            <a:p>
              <a:pPr marL="285750" indent="-285750" algn="just">
                <a:buFont typeface="Arial" panose="020B0604020202020204" pitchFamily="34" charset="0"/>
                <a:buChar char="•"/>
              </a:pPr>
              <a:r>
                <a:rPr lang="en-US" sz="1250" noProof="1">
                  <a:solidFill>
                    <a:schemeClr val="bg1">
                      <a:lumMod val="65000"/>
                      <a:lumOff val="35000"/>
                    </a:schemeClr>
                  </a:solidFill>
                </a:rPr>
                <a:t>Automated compliance monitoring</a:t>
              </a:r>
            </a:p>
          </p:txBody>
        </p:sp>
      </p:grpSp>
      <p:grpSp>
        <p:nvGrpSpPr>
          <p:cNvPr id="29" name="Group 28">
            <a:extLst>
              <a:ext uri="{FF2B5EF4-FFF2-40B4-BE49-F238E27FC236}">
                <a16:creationId xmlns:a16="http://schemas.microsoft.com/office/drawing/2014/main" id="{C883A076-905F-0AB3-849A-DE0C193389F1}"/>
              </a:ext>
            </a:extLst>
          </p:cNvPr>
          <p:cNvGrpSpPr/>
          <p:nvPr/>
        </p:nvGrpSpPr>
        <p:grpSpPr>
          <a:xfrm>
            <a:off x="-1" y="1371600"/>
            <a:ext cx="4266938" cy="4114800"/>
            <a:chOff x="-1" y="1371600"/>
            <a:chExt cx="4266938" cy="4114800"/>
          </a:xfrm>
        </p:grpSpPr>
        <p:sp>
          <p:nvSpPr>
            <p:cNvPr id="30" name="Freeform: Shape 29">
              <a:extLst>
                <a:ext uri="{FF2B5EF4-FFF2-40B4-BE49-F238E27FC236}">
                  <a16:creationId xmlns:a16="http://schemas.microsoft.com/office/drawing/2014/main" id="{FE78FA96-036B-CB48-9F70-E1195F2C8CC2}"/>
                </a:ext>
              </a:extLst>
            </p:cNvPr>
            <p:cNvSpPr>
              <a:spLocks/>
            </p:cNvSpPr>
            <p:nvPr/>
          </p:nvSpPr>
          <p:spPr bwMode="auto">
            <a:xfrm>
              <a:off x="-1" y="2601959"/>
              <a:ext cx="4266938" cy="1760491"/>
            </a:xfrm>
            <a:custGeom>
              <a:avLst/>
              <a:gdLst>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858984 w 4266938"/>
                <a:gd name="connsiteY10" fmla="*/ 6644 h 1654084"/>
                <a:gd name="connsiteX11" fmla="*/ 4113687 w 4266938"/>
                <a:gd name="connsiteY11" fmla="*/ 0 h 1654084"/>
                <a:gd name="connsiteX0" fmla="*/ 4113687 w 4266938"/>
                <a:gd name="connsiteY0" fmla="*/ 0 h 1654084"/>
                <a:gd name="connsiteX1" fmla="*/ 4113687 w 4266938"/>
                <a:gd name="connsiteY1" fmla="*/ 1654084 h 1654084"/>
                <a:gd name="connsiteX2" fmla="*/ 3276601 w 4266938"/>
                <a:gd name="connsiteY2" fmla="*/ 1389016 h 1654084"/>
                <a:gd name="connsiteX3" fmla="*/ 2474195 w 4266938"/>
                <a:gd name="connsiteY3" fmla="*/ 1105104 h 1654084"/>
                <a:gd name="connsiteX4" fmla="*/ 1 w 4266938"/>
                <a:gd name="connsiteY4" fmla="*/ 1105104 h 1654084"/>
                <a:gd name="connsiteX5" fmla="*/ 1 w 4266938"/>
                <a:gd name="connsiteY5" fmla="*/ 956686 h 1654084"/>
                <a:gd name="connsiteX6" fmla="*/ 0 w 4266938"/>
                <a:gd name="connsiteY6" fmla="*/ 956686 h 1654084"/>
                <a:gd name="connsiteX7" fmla="*/ 0 w 4266938"/>
                <a:gd name="connsiteY7" fmla="*/ 695453 h 1654084"/>
                <a:gd name="connsiteX8" fmla="*/ 1 w 4266938"/>
                <a:gd name="connsiteY8" fmla="*/ 695453 h 1654084"/>
                <a:gd name="connsiteX9" fmla="*/ 1 w 4266938"/>
                <a:gd name="connsiteY9" fmla="*/ 548979 h 1654084"/>
                <a:gd name="connsiteX10" fmla="*/ 2546469 w 4266938"/>
                <a:gd name="connsiteY10" fmla="*/ 548979 h 1654084"/>
                <a:gd name="connsiteX11" fmla="*/ 2858984 w 4266938"/>
                <a:gd name="connsiteY11" fmla="*/ 6644 h 1654084"/>
                <a:gd name="connsiteX12" fmla="*/ 4113687 w 4266938"/>
                <a:gd name="connsiteY12" fmla="*/ 0 h 1654084"/>
                <a:gd name="connsiteX0" fmla="*/ 4113687 w 4266938"/>
                <a:gd name="connsiteY0" fmla="*/ 0 h 1760491"/>
                <a:gd name="connsiteX1" fmla="*/ 4113687 w 4266938"/>
                <a:gd name="connsiteY1" fmla="*/ 1654084 h 1760491"/>
                <a:gd name="connsiteX2" fmla="*/ 3257551 w 4266938"/>
                <a:gd name="connsiteY2" fmla="*/ 1760491 h 1760491"/>
                <a:gd name="connsiteX3" fmla="*/ 2474195 w 4266938"/>
                <a:gd name="connsiteY3" fmla="*/ 1105104 h 1760491"/>
                <a:gd name="connsiteX4" fmla="*/ 1 w 4266938"/>
                <a:gd name="connsiteY4" fmla="*/ 1105104 h 1760491"/>
                <a:gd name="connsiteX5" fmla="*/ 1 w 4266938"/>
                <a:gd name="connsiteY5" fmla="*/ 956686 h 1760491"/>
                <a:gd name="connsiteX6" fmla="*/ 0 w 4266938"/>
                <a:gd name="connsiteY6" fmla="*/ 956686 h 1760491"/>
                <a:gd name="connsiteX7" fmla="*/ 0 w 4266938"/>
                <a:gd name="connsiteY7" fmla="*/ 695453 h 1760491"/>
                <a:gd name="connsiteX8" fmla="*/ 1 w 4266938"/>
                <a:gd name="connsiteY8" fmla="*/ 695453 h 1760491"/>
                <a:gd name="connsiteX9" fmla="*/ 1 w 4266938"/>
                <a:gd name="connsiteY9" fmla="*/ 548979 h 1760491"/>
                <a:gd name="connsiteX10" fmla="*/ 2546469 w 4266938"/>
                <a:gd name="connsiteY10" fmla="*/ 548979 h 1760491"/>
                <a:gd name="connsiteX11" fmla="*/ 2858984 w 4266938"/>
                <a:gd name="connsiteY11" fmla="*/ 6644 h 1760491"/>
                <a:gd name="connsiteX12" fmla="*/ 4113687 w 4266938"/>
                <a:gd name="connsiteY12" fmla="*/ 0 h 176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6938" h="1760491">
                  <a:moveTo>
                    <a:pt x="4113687" y="0"/>
                  </a:moveTo>
                  <a:cubicBezTo>
                    <a:pt x="4318022" y="532395"/>
                    <a:pt x="4318022" y="1121690"/>
                    <a:pt x="4113687" y="1654084"/>
                  </a:cubicBezTo>
                  <a:lnTo>
                    <a:pt x="3257551" y="1760491"/>
                  </a:lnTo>
                  <a:lnTo>
                    <a:pt x="2474195" y="1105104"/>
                  </a:lnTo>
                  <a:lnTo>
                    <a:pt x="1" y="1105104"/>
                  </a:lnTo>
                  <a:lnTo>
                    <a:pt x="1" y="956686"/>
                  </a:lnTo>
                  <a:lnTo>
                    <a:pt x="0" y="956686"/>
                  </a:lnTo>
                  <a:lnTo>
                    <a:pt x="0" y="695453"/>
                  </a:lnTo>
                  <a:lnTo>
                    <a:pt x="1" y="695453"/>
                  </a:lnTo>
                  <a:lnTo>
                    <a:pt x="1" y="548979"/>
                  </a:lnTo>
                  <a:lnTo>
                    <a:pt x="2546469" y="548979"/>
                  </a:lnTo>
                  <a:lnTo>
                    <a:pt x="2858984" y="6644"/>
                  </a:lnTo>
                  <a:lnTo>
                    <a:pt x="4113687" y="0"/>
                  </a:lnTo>
                  <a:close/>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Shape 30">
              <a:extLst>
                <a:ext uri="{FF2B5EF4-FFF2-40B4-BE49-F238E27FC236}">
                  <a16:creationId xmlns:a16="http://schemas.microsoft.com/office/drawing/2014/main" id="{9B8C4AD6-0096-1F15-8D4A-A739C1EC4EA0}"/>
                </a:ext>
              </a:extLst>
            </p:cNvPr>
            <p:cNvSpPr>
              <a:spLocks/>
            </p:cNvSpPr>
            <p:nvPr/>
          </p:nvSpPr>
          <p:spPr bwMode="auto">
            <a:xfrm>
              <a:off x="-1" y="1371600"/>
              <a:ext cx="4113934" cy="1925812"/>
            </a:xfrm>
            <a:custGeom>
              <a:avLst/>
              <a:gdLst>
                <a:gd name="connsiteX0" fmla="*/ 3006528 w 4113934"/>
                <a:gd name="connsiteY0" fmla="*/ 0 h 1925812"/>
                <a:gd name="connsiteX1" fmla="*/ 4113934 w 4113934"/>
                <a:gd name="connsiteY1" fmla="*/ 1229473 h 1925812"/>
                <a:gd name="connsiteX2" fmla="*/ 2298844 w 4113934"/>
                <a:gd name="connsiteY2" fmla="*/ 1925812 h 1925812"/>
                <a:gd name="connsiteX3" fmla="*/ 2157896 w 4113934"/>
                <a:gd name="connsiteY3" fmla="*/ 1925812 h 1925812"/>
                <a:gd name="connsiteX4" fmla="*/ 2024951 w 4113934"/>
                <a:gd name="connsiteY4" fmla="*/ 1925812 h 1925812"/>
                <a:gd name="connsiteX5" fmla="*/ 0 w 4113934"/>
                <a:gd name="connsiteY5" fmla="*/ 1925812 h 1925812"/>
                <a:gd name="connsiteX6" fmla="*/ 0 w 4113934"/>
                <a:gd name="connsiteY6" fmla="*/ 1664580 h 1925812"/>
                <a:gd name="connsiteX7" fmla="*/ 2157896 w 4113934"/>
                <a:gd name="connsiteY7" fmla="*/ 1664580 h 1925812"/>
                <a:gd name="connsiteX8" fmla="*/ 2157896 w 4113934"/>
                <a:gd name="connsiteY8" fmla="*/ 1664980 h 192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3934" h="1925812">
                  <a:moveTo>
                    <a:pt x="3006528" y="0"/>
                  </a:moveTo>
                  <a:cubicBezTo>
                    <a:pt x="3515090" y="259095"/>
                    <a:pt x="3909344" y="696826"/>
                    <a:pt x="4113934" y="1229473"/>
                  </a:cubicBezTo>
                  <a:lnTo>
                    <a:pt x="2298844" y="1925812"/>
                  </a:lnTo>
                  <a:lnTo>
                    <a:pt x="2157896" y="1925812"/>
                  </a:lnTo>
                  <a:lnTo>
                    <a:pt x="2024951" y="1925812"/>
                  </a:lnTo>
                  <a:lnTo>
                    <a:pt x="0" y="1925812"/>
                  </a:lnTo>
                  <a:lnTo>
                    <a:pt x="0" y="1664580"/>
                  </a:lnTo>
                  <a:lnTo>
                    <a:pt x="2157896" y="1664580"/>
                  </a:lnTo>
                  <a:lnTo>
                    <a:pt x="2157896" y="1664980"/>
                  </a:lnTo>
                  <a:close/>
                </a:path>
              </a:pathLst>
            </a:custGeom>
            <a:solidFill>
              <a:srgbClr val="F9D448"/>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32" name="Freeform: Shape 31">
              <a:extLst>
                <a:ext uri="{FF2B5EF4-FFF2-40B4-BE49-F238E27FC236}">
                  <a16:creationId xmlns:a16="http://schemas.microsoft.com/office/drawing/2014/main" id="{C69928D2-AAD0-F601-5B85-79CDDE496BE6}"/>
                </a:ext>
              </a:extLst>
            </p:cNvPr>
            <p:cNvSpPr>
              <a:spLocks/>
            </p:cNvSpPr>
            <p:nvPr/>
          </p:nvSpPr>
          <p:spPr bwMode="auto">
            <a:xfrm>
              <a:off x="-1" y="3558644"/>
              <a:ext cx="4113934" cy="1927756"/>
            </a:xfrm>
            <a:custGeom>
              <a:avLst/>
              <a:gdLst>
                <a:gd name="connsiteX0" fmla="*/ 0 w 4113934"/>
                <a:gd name="connsiteY0" fmla="*/ 0 h 1927756"/>
                <a:gd name="connsiteX1" fmla="*/ 2024889 w 4113934"/>
                <a:gd name="connsiteY1" fmla="*/ 0 h 1927756"/>
                <a:gd name="connsiteX2" fmla="*/ 2157895 w 4113934"/>
                <a:gd name="connsiteY2" fmla="*/ 0 h 1927756"/>
                <a:gd name="connsiteX3" fmla="*/ 2298466 w 4113934"/>
                <a:gd name="connsiteY3" fmla="*/ 0 h 1927756"/>
                <a:gd name="connsiteX4" fmla="*/ 4113934 w 4113934"/>
                <a:gd name="connsiteY4" fmla="*/ 697262 h 1927756"/>
                <a:gd name="connsiteX5" fmla="*/ 3006528 w 4113934"/>
                <a:gd name="connsiteY5" fmla="*/ 1927756 h 1927756"/>
                <a:gd name="connsiteX6" fmla="*/ 2157895 w 4113934"/>
                <a:gd name="connsiteY6" fmla="*/ 261200 h 1927756"/>
                <a:gd name="connsiteX7" fmla="*/ 2157895 w 4113934"/>
                <a:gd name="connsiteY7" fmla="*/ 261233 h 1927756"/>
                <a:gd name="connsiteX8" fmla="*/ 0 w 4113934"/>
                <a:gd name="connsiteY8" fmla="*/ 261233 h 192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3934" h="1927756">
                  <a:moveTo>
                    <a:pt x="0" y="0"/>
                  </a:moveTo>
                  <a:lnTo>
                    <a:pt x="2024889" y="0"/>
                  </a:lnTo>
                  <a:lnTo>
                    <a:pt x="2157895" y="0"/>
                  </a:lnTo>
                  <a:lnTo>
                    <a:pt x="2298466" y="0"/>
                  </a:lnTo>
                  <a:lnTo>
                    <a:pt x="4113934" y="697262"/>
                  </a:lnTo>
                  <a:cubicBezTo>
                    <a:pt x="3909344" y="1230118"/>
                    <a:pt x="3515091" y="1668447"/>
                    <a:pt x="3006528" y="1927756"/>
                  </a:cubicBezTo>
                  <a:lnTo>
                    <a:pt x="2157895" y="261200"/>
                  </a:lnTo>
                  <a:lnTo>
                    <a:pt x="2157895" y="261233"/>
                  </a:lnTo>
                  <a:lnTo>
                    <a:pt x="0" y="261233"/>
                  </a:lnTo>
                  <a:close/>
                </a:path>
              </a:pathLst>
            </a:custGeom>
            <a:solidFill>
              <a:srgbClr val="4495A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33" name="Freeform: Shape 32">
              <a:extLst>
                <a:ext uri="{FF2B5EF4-FFF2-40B4-BE49-F238E27FC236}">
                  <a16:creationId xmlns:a16="http://schemas.microsoft.com/office/drawing/2014/main" id="{9E275FB3-8476-C909-1514-00D74042B428}"/>
                </a:ext>
              </a:extLst>
            </p:cNvPr>
            <p:cNvSpPr/>
            <p:nvPr/>
          </p:nvSpPr>
          <p:spPr>
            <a:xfrm>
              <a:off x="-1" y="2377634"/>
              <a:ext cx="3138201" cy="2100983"/>
            </a:xfrm>
            <a:custGeom>
              <a:avLst/>
              <a:gdLst>
                <a:gd name="connsiteX0" fmla="*/ 2493832 w 3138201"/>
                <a:gd name="connsiteY0" fmla="*/ 0 h 2100983"/>
                <a:gd name="connsiteX1" fmla="*/ 2520753 w 3138201"/>
                <a:gd name="connsiteY1" fmla="*/ 12969 h 2100983"/>
                <a:gd name="connsiteX2" fmla="*/ 3138201 w 3138201"/>
                <a:gd name="connsiteY2" fmla="*/ 1050393 h 2100983"/>
                <a:gd name="connsiteX3" fmla="*/ 2520753 w 3138201"/>
                <a:gd name="connsiteY3" fmla="*/ 2087817 h 2100983"/>
                <a:gd name="connsiteX4" fmla="*/ 2493424 w 3138201"/>
                <a:gd name="connsiteY4" fmla="*/ 2100983 h 2100983"/>
                <a:gd name="connsiteX5" fmla="*/ 2157939 w 3138201"/>
                <a:gd name="connsiteY5" fmla="*/ 1442243 h 2100983"/>
                <a:gd name="connsiteX6" fmla="*/ 0 w 3138201"/>
                <a:gd name="connsiteY6" fmla="*/ 1442243 h 2100983"/>
                <a:gd name="connsiteX7" fmla="*/ 0 w 3138201"/>
                <a:gd name="connsiteY7" fmla="*/ 658546 h 2100983"/>
                <a:gd name="connsiteX8" fmla="*/ 2158129 w 3138201"/>
                <a:gd name="connsiteY8" fmla="*/ 658546 h 210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201" h="2100983">
                  <a:moveTo>
                    <a:pt x="2493832" y="0"/>
                  </a:moveTo>
                  <a:lnTo>
                    <a:pt x="2520753" y="12969"/>
                  </a:lnTo>
                  <a:cubicBezTo>
                    <a:pt x="2888533" y="212759"/>
                    <a:pt x="3138201" y="602419"/>
                    <a:pt x="3138201" y="1050393"/>
                  </a:cubicBezTo>
                  <a:cubicBezTo>
                    <a:pt x="3138201" y="1498367"/>
                    <a:pt x="2888533" y="1888028"/>
                    <a:pt x="2520753" y="2087817"/>
                  </a:cubicBezTo>
                  <a:lnTo>
                    <a:pt x="2493424" y="2100983"/>
                  </a:lnTo>
                  <a:lnTo>
                    <a:pt x="2157939" y="1442243"/>
                  </a:lnTo>
                  <a:lnTo>
                    <a:pt x="0" y="1442243"/>
                  </a:lnTo>
                  <a:lnTo>
                    <a:pt x="0" y="658546"/>
                  </a:lnTo>
                  <a:lnTo>
                    <a:pt x="2158129" y="658546"/>
                  </a:lnTo>
                  <a:close/>
                </a:path>
              </a:pathLst>
            </a:cu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34" name="Graphic 33" descr="Scroll with solid fill">
            <a:extLst>
              <a:ext uri="{FF2B5EF4-FFF2-40B4-BE49-F238E27FC236}">
                <a16:creationId xmlns:a16="http://schemas.microsoft.com/office/drawing/2014/main" id="{CCF17490-54EB-E06C-D917-0CB7E60B9F7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78831" y="4283718"/>
            <a:ext cx="671741" cy="671741"/>
          </a:xfrm>
          <a:prstGeom prst="rect">
            <a:avLst/>
          </a:prstGeom>
        </p:spPr>
      </p:pic>
      <p:pic>
        <p:nvPicPr>
          <p:cNvPr id="35" name="Graphic 34" descr="Shuffle with solid fill">
            <a:extLst>
              <a:ext uri="{FF2B5EF4-FFF2-40B4-BE49-F238E27FC236}">
                <a16:creationId xmlns:a16="http://schemas.microsoft.com/office/drawing/2014/main" id="{3E44E1B8-BB0B-B2B8-DAAF-63419CB5395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878831" y="1955094"/>
            <a:ext cx="671741" cy="671741"/>
          </a:xfrm>
          <a:prstGeom prst="rect">
            <a:avLst/>
          </a:prstGeom>
        </p:spPr>
      </p:pic>
      <p:pic>
        <p:nvPicPr>
          <p:cNvPr id="36" name="Graphic 35" descr="Immunity with solid fill">
            <a:extLst>
              <a:ext uri="{FF2B5EF4-FFF2-40B4-BE49-F238E27FC236}">
                <a16:creationId xmlns:a16="http://schemas.microsoft.com/office/drawing/2014/main" id="{B715EF92-2733-53DF-3B0A-BF1DB3345C9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290197" y="3092158"/>
            <a:ext cx="671741" cy="671741"/>
          </a:xfrm>
          <a:prstGeom prst="rect">
            <a:avLst/>
          </a:prstGeom>
        </p:spPr>
      </p:pic>
      <p:pic>
        <p:nvPicPr>
          <p:cNvPr id="5" name="Picture 4" descr="A blue text on a black background&#10;&#10;Description automatically generated">
            <a:extLst>
              <a:ext uri="{FF2B5EF4-FFF2-40B4-BE49-F238E27FC236}">
                <a16:creationId xmlns:a16="http://schemas.microsoft.com/office/drawing/2014/main" id="{815EC259-905F-90E5-33FA-A57F3B185A24}"/>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6" name="Picture 5">
            <a:extLst>
              <a:ext uri="{FF2B5EF4-FFF2-40B4-BE49-F238E27FC236}">
                <a16:creationId xmlns:a16="http://schemas.microsoft.com/office/drawing/2014/main" id="{DA1B55C8-2B0F-D71E-07A4-929FACB75A78}"/>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1061119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 grpId="0" animBg="1"/>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a:lstStyle/>
          <a:p>
            <a:r>
              <a:rPr lang="en-US" dirty="0"/>
              <a:t>Agenda</a:t>
            </a:r>
          </a:p>
        </p:txBody>
      </p:sp>
      <p:sp>
        <p:nvSpPr>
          <p:cNvPr id="3" name="Text Placeholder 2">
            <a:extLst>
              <a:ext uri="{FF2B5EF4-FFF2-40B4-BE49-F238E27FC236}">
                <a16:creationId xmlns:a16="http://schemas.microsoft.com/office/drawing/2014/main" id="{3B8EBC2C-6DD7-5003-38EB-40753046FE8C}"/>
              </a:ext>
            </a:extLst>
          </p:cNvPr>
          <p:cNvSpPr>
            <a:spLocks noGrp="1"/>
          </p:cNvSpPr>
          <p:nvPr>
            <p:ph sz="quarter" idx="13"/>
          </p:nvPr>
        </p:nvSpPr>
        <p:spPr>
          <a:xfrm>
            <a:off x="593725" y="2281238"/>
            <a:ext cx="6788150" cy="3709987"/>
          </a:xfrm>
        </p:spPr>
        <p:txBody>
          <a:bodyPr tIns="457200">
            <a:normAutofit/>
          </a:bodyPr>
          <a:lstStyle/>
          <a:p>
            <a:r>
              <a:rPr lang="en-US" dirty="0"/>
              <a:t>Research Problem &amp; Motivation</a:t>
            </a:r>
          </a:p>
          <a:p>
            <a:r>
              <a:rPr lang="en-US" dirty="0"/>
              <a:t>Cloud Computing Security Challenges</a:t>
            </a:r>
          </a:p>
          <a:p>
            <a:r>
              <a:rPr lang="en-US" dirty="0"/>
              <a:t>Multi-layered Security Strategies</a:t>
            </a:r>
          </a:p>
          <a:p>
            <a:r>
              <a:rPr lang="en-US" dirty="0"/>
              <a:t>Emerging Technologies &amp; Solutions</a:t>
            </a:r>
          </a:p>
          <a:p>
            <a:r>
              <a:rPr lang="en-US" dirty="0"/>
              <a:t>Key Findings &amp; Implications</a:t>
            </a:r>
          </a:p>
          <a:p>
            <a:r>
              <a:rPr lang="en-US" dirty="0"/>
              <a:t>Conclusion</a:t>
            </a:r>
          </a:p>
        </p:txBody>
      </p:sp>
      <p:pic>
        <p:nvPicPr>
          <p:cNvPr id="4" name="Picture 3" descr="A blue text on a black background&#10;&#10;Description automatically generated">
            <a:extLst>
              <a:ext uri="{FF2B5EF4-FFF2-40B4-BE49-F238E27FC236}">
                <a16:creationId xmlns:a16="http://schemas.microsoft.com/office/drawing/2014/main" id="{F8AED3B1-FD1F-870B-F272-A1DE1F66ED6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0513489" y="6404864"/>
            <a:ext cx="974521" cy="353406"/>
          </a:xfrm>
          <a:prstGeom prst="rect">
            <a:avLst/>
          </a:prstGeom>
        </p:spPr>
      </p:pic>
      <p:pic>
        <p:nvPicPr>
          <p:cNvPr id="5" name="Picture 4">
            <a:extLst>
              <a:ext uri="{FF2B5EF4-FFF2-40B4-BE49-F238E27FC236}">
                <a16:creationId xmlns:a16="http://schemas.microsoft.com/office/drawing/2014/main" id="{B486D4FF-2826-35FF-94F5-359C9FB5DAD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7104" y="6468678"/>
            <a:ext cx="476664" cy="289592"/>
          </a:xfrm>
          <a:prstGeom prst="rect">
            <a:avLst/>
          </a:prstGeom>
        </p:spPr>
      </p:pic>
    </p:spTree>
    <p:extLst>
      <p:ext uri="{BB962C8B-B14F-4D97-AF65-F5344CB8AC3E}">
        <p14:creationId xmlns:p14="http://schemas.microsoft.com/office/powerpoint/2010/main" val="3346685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431AA-360B-EEF3-108D-6F4DFA1773A1}"/>
            </a:ext>
          </a:extLst>
        </p:cNvPr>
        <p:cNvGrpSpPr/>
        <p:nvPr/>
      </p:nvGrpSpPr>
      <p:grpSpPr>
        <a:xfrm>
          <a:off x="0" y="0"/>
          <a:ext cx="0" cy="0"/>
          <a:chOff x="0" y="0"/>
          <a:chExt cx="0" cy="0"/>
        </a:xfrm>
      </p:grpSpPr>
      <p:sp>
        <p:nvSpPr>
          <p:cNvPr id="54" name="Title 1">
            <a:extLst>
              <a:ext uri="{FF2B5EF4-FFF2-40B4-BE49-F238E27FC236}">
                <a16:creationId xmlns:a16="http://schemas.microsoft.com/office/drawing/2014/main" id="{3A960932-5694-0134-6580-91A3D8385EA1}"/>
              </a:ext>
            </a:extLst>
          </p:cNvPr>
          <p:cNvSpPr txBox="1">
            <a:spLocks/>
          </p:cNvSpPr>
          <p:nvPr/>
        </p:nvSpPr>
        <p:spPr>
          <a:xfrm>
            <a:off x="549910" y="323148"/>
            <a:ext cx="6026503" cy="570793"/>
          </a:xfrm>
          <a:prstGeom prst="rect">
            <a:avLst/>
          </a:prstGeom>
        </p:spPr>
        <p:txBody>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Conclusions &amp; Call to Action</a:t>
            </a:r>
          </a:p>
        </p:txBody>
      </p:sp>
      <p:sp>
        <p:nvSpPr>
          <p:cNvPr id="5" name="Shape">
            <a:extLst>
              <a:ext uri="{FF2B5EF4-FFF2-40B4-BE49-F238E27FC236}">
                <a16:creationId xmlns:a16="http://schemas.microsoft.com/office/drawing/2014/main" id="{E5AFEEB4-2079-4761-5A31-90F2E18C288A}"/>
              </a:ext>
            </a:extLst>
          </p:cNvPr>
          <p:cNvSpPr/>
          <p:nvPr/>
        </p:nvSpPr>
        <p:spPr>
          <a:xfrm>
            <a:off x="4885664" y="2623944"/>
            <a:ext cx="2444482" cy="3397289"/>
          </a:xfrm>
          <a:custGeom>
            <a:avLst/>
            <a:gdLst/>
            <a:ahLst/>
            <a:cxnLst>
              <a:cxn ang="0">
                <a:pos x="wd2" y="hd2"/>
              </a:cxn>
              <a:cxn ang="5400000">
                <a:pos x="wd2" y="hd2"/>
              </a:cxn>
              <a:cxn ang="10800000">
                <a:pos x="wd2" y="hd2"/>
              </a:cxn>
              <a:cxn ang="16200000">
                <a:pos x="wd2" y="hd2"/>
              </a:cxn>
            </a:cxnLst>
            <a:rect l="0" t="0" r="r" b="b"/>
            <a:pathLst>
              <a:path w="21600" h="21600" extrusionOk="0">
                <a:moveTo>
                  <a:pt x="21268" y="17243"/>
                </a:moveTo>
                <a:lnTo>
                  <a:pt x="18056" y="17243"/>
                </a:lnTo>
                <a:lnTo>
                  <a:pt x="16062" y="15888"/>
                </a:lnTo>
                <a:lnTo>
                  <a:pt x="18536" y="15888"/>
                </a:lnTo>
                <a:cubicBezTo>
                  <a:pt x="18720" y="15888"/>
                  <a:pt x="18868" y="15782"/>
                  <a:pt x="18868" y="15649"/>
                </a:cubicBezTo>
                <a:cubicBezTo>
                  <a:pt x="18868" y="15516"/>
                  <a:pt x="18720" y="15410"/>
                  <a:pt x="18536" y="15410"/>
                </a:cubicBezTo>
                <a:lnTo>
                  <a:pt x="11705" y="15410"/>
                </a:lnTo>
                <a:lnTo>
                  <a:pt x="11705" y="0"/>
                </a:lnTo>
                <a:lnTo>
                  <a:pt x="9526" y="0"/>
                </a:lnTo>
                <a:lnTo>
                  <a:pt x="9526" y="15410"/>
                </a:lnTo>
                <a:lnTo>
                  <a:pt x="2326" y="15410"/>
                </a:lnTo>
                <a:cubicBezTo>
                  <a:pt x="2142" y="15410"/>
                  <a:pt x="1994" y="15516"/>
                  <a:pt x="1994" y="15649"/>
                </a:cubicBezTo>
                <a:cubicBezTo>
                  <a:pt x="1994" y="15782"/>
                  <a:pt x="2142" y="15888"/>
                  <a:pt x="2326" y="15888"/>
                </a:cubicBezTo>
                <a:lnTo>
                  <a:pt x="5391" y="15888"/>
                </a:lnTo>
                <a:lnTo>
                  <a:pt x="3397" y="17243"/>
                </a:lnTo>
                <a:lnTo>
                  <a:pt x="185" y="17243"/>
                </a:lnTo>
                <a:cubicBezTo>
                  <a:pt x="74" y="17243"/>
                  <a:pt x="0" y="17296"/>
                  <a:pt x="0" y="17376"/>
                </a:cubicBezTo>
                <a:cubicBezTo>
                  <a:pt x="0" y="17455"/>
                  <a:pt x="74" y="17508"/>
                  <a:pt x="185" y="17508"/>
                </a:cubicBezTo>
                <a:lnTo>
                  <a:pt x="3286" y="17508"/>
                </a:lnTo>
                <a:lnTo>
                  <a:pt x="3286" y="19661"/>
                </a:lnTo>
                <a:cubicBezTo>
                  <a:pt x="3286" y="19740"/>
                  <a:pt x="3360" y="19793"/>
                  <a:pt x="3471" y="19793"/>
                </a:cubicBezTo>
                <a:cubicBezTo>
                  <a:pt x="3582" y="19793"/>
                  <a:pt x="3655" y="19740"/>
                  <a:pt x="3655" y="19661"/>
                </a:cubicBezTo>
                <a:lnTo>
                  <a:pt x="3655" y="17455"/>
                </a:lnTo>
                <a:lnTo>
                  <a:pt x="5908" y="15914"/>
                </a:lnTo>
                <a:lnTo>
                  <a:pt x="7053" y="15914"/>
                </a:lnTo>
                <a:lnTo>
                  <a:pt x="7053" y="19634"/>
                </a:lnTo>
                <a:lnTo>
                  <a:pt x="4616" y="21387"/>
                </a:lnTo>
                <a:cubicBezTo>
                  <a:pt x="4542" y="21441"/>
                  <a:pt x="4542" y="21520"/>
                  <a:pt x="4616" y="21573"/>
                </a:cubicBezTo>
                <a:cubicBezTo>
                  <a:pt x="4652" y="21600"/>
                  <a:pt x="4689" y="21600"/>
                  <a:pt x="4763" y="21600"/>
                </a:cubicBezTo>
                <a:cubicBezTo>
                  <a:pt x="4837" y="21600"/>
                  <a:pt x="4874" y="21600"/>
                  <a:pt x="4911" y="21573"/>
                </a:cubicBezTo>
                <a:lnTo>
                  <a:pt x="7274" y="19873"/>
                </a:lnTo>
                <a:lnTo>
                  <a:pt x="9526" y="21494"/>
                </a:lnTo>
                <a:cubicBezTo>
                  <a:pt x="9563" y="21520"/>
                  <a:pt x="9600" y="21520"/>
                  <a:pt x="9674" y="21520"/>
                </a:cubicBezTo>
                <a:cubicBezTo>
                  <a:pt x="9748" y="21520"/>
                  <a:pt x="9785" y="21520"/>
                  <a:pt x="9822" y="21494"/>
                </a:cubicBezTo>
                <a:cubicBezTo>
                  <a:pt x="9895" y="21441"/>
                  <a:pt x="9895" y="21361"/>
                  <a:pt x="9822" y="21308"/>
                </a:cubicBezTo>
                <a:lnTo>
                  <a:pt x="7495" y="19634"/>
                </a:lnTo>
                <a:lnTo>
                  <a:pt x="7495" y="15914"/>
                </a:lnTo>
                <a:lnTo>
                  <a:pt x="10228" y="15914"/>
                </a:lnTo>
                <a:lnTo>
                  <a:pt x="8049" y="17482"/>
                </a:lnTo>
                <a:cubicBezTo>
                  <a:pt x="7975" y="17535"/>
                  <a:pt x="7975" y="17615"/>
                  <a:pt x="8049" y="17668"/>
                </a:cubicBezTo>
                <a:cubicBezTo>
                  <a:pt x="8086" y="17694"/>
                  <a:pt x="8123" y="17694"/>
                  <a:pt x="8197" y="17694"/>
                </a:cubicBezTo>
                <a:cubicBezTo>
                  <a:pt x="8271" y="17694"/>
                  <a:pt x="8308" y="17694"/>
                  <a:pt x="8345" y="17668"/>
                </a:cubicBezTo>
                <a:lnTo>
                  <a:pt x="10708" y="15968"/>
                </a:lnTo>
                <a:lnTo>
                  <a:pt x="12960" y="17588"/>
                </a:lnTo>
                <a:cubicBezTo>
                  <a:pt x="12997" y="17615"/>
                  <a:pt x="13034" y="17615"/>
                  <a:pt x="13108" y="17615"/>
                </a:cubicBezTo>
                <a:cubicBezTo>
                  <a:pt x="13182" y="17615"/>
                  <a:pt x="13219" y="17615"/>
                  <a:pt x="13255" y="17588"/>
                </a:cubicBezTo>
                <a:cubicBezTo>
                  <a:pt x="13329" y="17535"/>
                  <a:pt x="13329" y="17455"/>
                  <a:pt x="13255" y="17402"/>
                </a:cubicBezTo>
                <a:lnTo>
                  <a:pt x="11188" y="15914"/>
                </a:lnTo>
                <a:lnTo>
                  <a:pt x="14105" y="15914"/>
                </a:lnTo>
                <a:lnTo>
                  <a:pt x="14105" y="19634"/>
                </a:lnTo>
                <a:lnTo>
                  <a:pt x="11778" y="21308"/>
                </a:lnTo>
                <a:cubicBezTo>
                  <a:pt x="11705" y="21361"/>
                  <a:pt x="11705" y="21441"/>
                  <a:pt x="11778" y="21494"/>
                </a:cubicBezTo>
                <a:cubicBezTo>
                  <a:pt x="11815" y="21520"/>
                  <a:pt x="11852" y="21520"/>
                  <a:pt x="11926" y="21520"/>
                </a:cubicBezTo>
                <a:cubicBezTo>
                  <a:pt x="12000" y="21520"/>
                  <a:pt x="12037" y="21520"/>
                  <a:pt x="12074" y="21494"/>
                </a:cubicBezTo>
                <a:lnTo>
                  <a:pt x="14326" y="19873"/>
                </a:lnTo>
                <a:lnTo>
                  <a:pt x="16689" y="21573"/>
                </a:lnTo>
                <a:cubicBezTo>
                  <a:pt x="16726" y="21600"/>
                  <a:pt x="16763" y="21600"/>
                  <a:pt x="16837" y="21600"/>
                </a:cubicBezTo>
                <a:cubicBezTo>
                  <a:pt x="16911" y="21600"/>
                  <a:pt x="16948" y="21600"/>
                  <a:pt x="16985" y="21573"/>
                </a:cubicBezTo>
                <a:cubicBezTo>
                  <a:pt x="17058" y="21520"/>
                  <a:pt x="17058" y="21441"/>
                  <a:pt x="16985" y="21387"/>
                </a:cubicBezTo>
                <a:lnTo>
                  <a:pt x="14547" y="19634"/>
                </a:lnTo>
                <a:lnTo>
                  <a:pt x="14547" y="15914"/>
                </a:lnTo>
                <a:lnTo>
                  <a:pt x="15692" y="15914"/>
                </a:lnTo>
                <a:lnTo>
                  <a:pt x="17945" y="17455"/>
                </a:lnTo>
                <a:lnTo>
                  <a:pt x="17945" y="19661"/>
                </a:lnTo>
                <a:cubicBezTo>
                  <a:pt x="17945" y="19740"/>
                  <a:pt x="18018" y="19793"/>
                  <a:pt x="18129" y="19793"/>
                </a:cubicBezTo>
                <a:cubicBezTo>
                  <a:pt x="18240" y="19793"/>
                  <a:pt x="18314" y="19740"/>
                  <a:pt x="18314" y="19661"/>
                </a:cubicBezTo>
                <a:lnTo>
                  <a:pt x="18314" y="17508"/>
                </a:lnTo>
                <a:lnTo>
                  <a:pt x="21415" y="17508"/>
                </a:lnTo>
                <a:cubicBezTo>
                  <a:pt x="21526" y="17508"/>
                  <a:pt x="21600" y="17455"/>
                  <a:pt x="21600" y="17376"/>
                </a:cubicBezTo>
                <a:cubicBezTo>
                  <a:pt x="21600" y="17296"/>
                  <a:pt x="21379" y="17243"/>
                  <a:pt x="21268" y="17243"/>
                </a:cubicBezTo>
                <a:close/>
              </a:path>
            </a:pathLst>
          </a:custGeom>
          <a:solidFill>
            <a:srgbClr val="7CA65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dirty="0">
              <a:solidFill>
                <a:schemeClr val="bg1"/>
              </a:solidFill>
            </a:endParaRPr>
          </a:p>
        </p:txBody>
      </p:sp>
      <p:grpSp>
        <p:nvGrpSpPr>
          <p:cNvPr id="6" name="Group 5">
            <a:extLst>
              <a:ext uri="{FF2B5EF4-FFF2-40B4-BE49-F238E27FC236}">
                <a16:creationId xmlns:a16="http://schemas.microsoft.com/office/drawing/2014/main" id="{BD3E1216-6521-25E9-0ECD-3C2B57CDB249}"/>
              </a:ext>
            </a:extLst>
          </p:cNvPr>
          <p:cNvGrpSpPr/>
          <p:nvPr/>
        </p:nvGrpSpPr>
        <p:grpSpPr>
          <a:xfrm>
            <a:off x="3912679" y="1328546"/>
            <a:ext cx="2525539" cy="1866446"/>
            <a:chOff x="3913915" y="1328546"/>
            <a:chExt cx="2525539" cy="1866446"/>
          </a:xfrm>
          <a:solidFill>
            <a:srgbClr val="4495A2"/>
          </a:solidFill>
        </p:grpSpPr>
        <p:sp>
          <p:nvSpPr>
            <p:cNvPr id="7" name="Shape">
              <a:extLst>
                <a:ext uri="{FF2B5EF4-FFF2-40B4-BE49-F238E27FC236}">
                  <a16:creationId xmlns:a16="http://schemas.microsoft.com/office/drawing/2014/main" id="{C67E2C2B-71AB-AEE0-7CC0-4160E9CF9785}"/>
                </a:ext>
              </a:extLst>
            </p:cNvPr>
            <p:cNvSpPr/>
            <p:nvPr/>
          </p:nvSpPr>
          <p:spPr>
            <a:xfrm>
              <a:off x="3913915" y="1328546"/>
              <a:ext cx="2525539" cy="1866446"/>
            </a:xfrm>
            <a:custGeom>
              <a:avLst/>
              <a:gdLst/>
              <a:ahLst/>
              <a:cxnLst>
                <a:cxn ang="0">
                  <a:pos x="wd2" y="hd2"/>
                </a:cxn>
                <a:cxn ang="5400000">
                  <a:pos x="wd2" y="hd2"/>
                </a:cxn>
                <a:cxn ang="10800000">
                  <a:pos x="wd2" y="hd2"/>
                </a:cxn>
                <a:cxn ang="16200000">
                  <a:pos x="wd2" y="hd2"/>
                </a:cxn>
              </a:cxnLst>
              <a:rect l="0" t="0" r="r" b="b"/>
              <a:pathLst>
                <a:path w="20146" h="19892" extrusionOk="0">
                  <a:moveTo>
                    <a:pt x="9926" y="849"/>
                  </a:moveTo>
                  <a:cubicBezTo>
                    <a:pt x="12893" y="2675"/>
                    <a:pt x="14426" y="6862"/>
                    <a:pt x="13926" y="10914"/>
                  </a:cubicBezTo>
                  <a:cubicBezTo>
                    <a:pt x="13826" y="11760"/>
                    <a:pt x="14126" y="12607"/>
                    <a:pt x="14693" y="12963"/>
                  </a:cubicBezTo>
                  <a:lnTo>
                    <a:pt x="14760" y="13007"/>
                  </a:lnTo>
                  <a:cubicBezTo>
                    <a:pt x="15193" y="13275"/>
                    <a:pt x="15693" y="13275"/>
                    <a:pt x="16126" y="12963"/>
                  </a:cubicBezTo>
                  <a:cubicBezTo>
                    <a:pt x="16893" y="12428"/>
                    <a:pt x="17826" y="12384"/>
                    <a:pt x="18660" y="12963"/>
                  </a:cubicBezTo>
                  <a:cubicBezTo>
                    <a:pt x="19926" y="13854"/>
                    <a:pt x="20493" y="15947"/>
                    <a:pt x="19926" y="17684"/>
                  </a:cubicBezTo>
                  <a:cubicBezTo>
                    <a:pt x="19293" y="19599"/>
                    <a:pt x="17593" y="20445"/>
                    <a:pt x="16193" y="19510"/>
                  </a:cubicBezTo>
                  <a:cubicBezTo>
                    <a:pt x="15360" y="18975"/>
                    <a:pt x="14826" y="17906"/>
                    <a:pt x="14693" y="16793"/>
                  </a:cubicBezTo>
                  <a:cubicBezTo>
                    <a:pt x="14626" y="16170"/>
                    <a:pt x="14326" y="15680"/>
                    <a:pt x="13893" y="15412"/>
                  </a:cubicBezTo>
                  <a:lnTo>
                    <a:pt x="13860" y="15368"/>
                  </a:lnTo>
                  <a:cubicBezTo>
                    <a:pt x="13293" y="14967"/>
                    <a:pt x="12593" y="15190"/>
                    <a:pt x="12160" y="15813"/>
                  </a:cubicBezTo>
                  <a:cubicBezTo>
                    <a:pt x="10093" y="18753"/>
                    <a:pt x="6760" y="19688"/>
                    <a:pt x="3926" y="17817"/>
                  </a:cubicBezTo>
                  <a:cubicBezTo>
                    <a:pt x="293" y="15412"/>
                    <a:pt x="-1107" y="9400"/>
                    <a:pt x="960" y="4679"/>
                  </a:cubicBezTo>
                  <a:cubicBezTo>
                    <a:pt x="2760" y="493"/>
                    <a:pt x="6693" y="-1155"/>
                    <a:pt x="9926" y="849"/>
                  </a:cubicBezTo>
                  <a:close/>
                </a:path>
              </a:pathLst>
            </a:custGeom>
            <a:grp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dirty="0">
                <a:solidFill>
                  <a:schemeClr val="bg1"/>
                </a:solidFill>
              </a:endParaRPr>
            </a:p>
          </p:txBody>
        </p:sp>
        <p:sp>
          <p:nvSpPr>
            <p:cNvPr id="8" name="Circle">
              <a:extLst>
                <a:ext uri="{FF2B5EF4-FFF2-40B4-BE49-F238E27FC236}">
                  <a16:creationId xmlns:a16="http://schemas.microsoft.com/office/drawing/2014/main" id="{C9F6D90F-EBDD-B4B2-E79F-1E7316363C38}"/>
                </a:ext>
              </a:extLst>
            </p:cNvPr>
            <p:cNvSpPr/>
            <p:nvPr/>
          </p:nvSpPr>
          <p:spPr>
            <a:xfrm>
              <a:off x="5894845" y="2651359"/>
              <a:ext cx="401162" cy="401159"/>
            </a:xfrm>
            <a:prstGeom prst="ellipse">
              <a:avLst/>
            </a:prstGeom>
            <a:solidFill>
              <a:schemeClr val="accent3">
                <a:lumMod val="50000"/>
              </a:schemeClr>
            </a:solidFill>
            <a:ln w="12700">
              <a:miter lim="400000"/>
            </a:ln>
            <a:effectLst>
              <a:outerShdw blurRad="50800" dist="38100" dir="2700000" algn="tl" rotWithShape="0">
                <a:prstClr val="black">
                  <a:alpha val="40000"/>
                </a:prstClr>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dirty="0">
                <a:solidFill>
                  <a:schemeClr val="bg1"/>
                </a:solidFill>
              </a:endParaRPr>
            </a:p>
          </p:txBody>
        </p:sp>
      </p:grpSp>
      <p:grpSp>
        <p:nvGrpSpPr>
          <p:cNvPr id="9" name="Group 8">
            <a:extLst>
              <a:ext uri="{FF2B5EF4-FFF2-40B4-BE49-F238E27FC236}">
                <a16:creationId xmlns:a16="http://schemas.microsoft.com/office/drawing/2014/main" id="{8D92FC36-D434-DA55-B7BA-C980B04AE99F}"/>
              </a:ext>
            </a:extLst>
          </p:cNvPr>
          <p:cNvGrpSpPr/>
          <p:nvPr/>
        </p:nvGrpSpPr>
        <p:grpSpPr>
          <a:xfrm>
            <a:off x="5750163" y="2289648"/>
            <a:ext cx="2525539" cy="1866446"/>
            <a:chOff x="5752545" y="2289648"/>
            <a:chExt cx="2525539" cy="1866446"/>
          </a:xfrm>
          <a:solidFill>
            <a:srgbClr val="ED7D31"/>
          </a:solidFill>
        </p:grpSpPr>
        <p:sp>
          <p:nvSpPr>
            <p:cNvPr id="10" name="Shape">
              <a:extLst>
                <a:ext uri="{FF2B5EF4-FFF2-40B4-BE49-F238E27FC236}">
                  <a16:creationId xmlns:a16="http://schemas.microsoft.com/office/drawing/2014/main" id="{D0FD0CB0-D2C5-4C58-CC02-DAE2366D0B9F}"/>
                </a:ext>
              </a:extLst>
            </p:cNvPr>
            <p:cNvSpPr/>
            <p:nvPr/>
          </p:nvSpPr>
          <p:spPr>
            <a:xfrm>
              <a:off x="5752545" y="2289648"/>
              <a:ext cx="2525539" cy="1866446"/>
            </a:xfrm>
            <a:custGeom>
              <a:avLst/>
              <a:gdLst/>
              <a:ahLst/>
              <a:cxnLst>
                <a:cxn ang="0">
                  <a:pos x="wd2" y="hd2"/>
                </a:cxn>
                <a:cxn ang="5400000">
                  <a:pos x="wd2" y="hd2"/>
                </a:cxn>
                <a:cxn ang="10800000">
                  <a:pos x="wd2" y="hd2"/>
                </a:cxn>
                <a:cxn ang="16200000">
                  <a:pos x="wd2" y="hd2"/>
                </a:cxn>
              </a:cxnLst>
              <a:rect l="0" t="0" r="r" b="b"/>
              <a:pathLst>
                <a:path w="20146" h="19892" extrusionOk="0">
                  <a:moveTo>
                    <a:pt x="10220" y="849"/>
                  </a:moveTo>
                  <a:cubicBezTo>
                    <a:pt x="7253" y="2675"/>
                    <a:pt x="5720" y="6862"/>
                    <a:pt x="6220" y="10914"/>
                  </a:cubicBezTo>
                  <a:cubicBezTo>
                    <a:pt x="6320" y="11760"/>
                    <a:pt x="6020" y="12607"/>
                    <a:pt x="5453" y="12963"/>
                  </a:cubicBezTo>
                  <a:lnTo>
                    <a:pt x="5386" y="13007"/>
                  </a:lnTo>
                  <a:cubicBezTo>
                    <a:pt x="4953" y="13275"/>
                    <a:pt x="4453" y="13275"/>
                    <a:pt x="4020" y="12963"/>
                  </a:cubicBezTo>
                  <a:cubicBezTo>
                    <a:pt x="3253" y="12428"/>
                    <a:pt x="2320" y="12384"/>
                    <a:pt x="1486" y="12963"/>
                  </a:cubicBezTo>
                  <a:cubicBezTo>
                    <a:pt x="220" y="13854"/>
                    <a:pt x="-347" y="15947"/>
                    <a:pt x="220" y="17684"/>
                  </a:cubicBezTo>
                  <a:cubicBezTo>
                    <a:pt x="853" y="19599"/>
                    <a:pt x="2553" y="20445"/>
                    <a:pt x="3953" y="19510"/>
                  </a:cubicBezTo>
                  <a:cubicBezTo>
                    <a:pt x="4786" y="18975"/>
                    <a:pt x="5320" y="17906"/>
                    <a:pt x="5453" y="16793"/>
                  </a:cubicBezTo>
                  <a:cubicBezTo>
                    <a:pt x="5520" y="16170"/>
                    <a:pt x="5820" y="15680"/>
                    <a:pt x="6253" y="15412"/>
                  </a:cubicBezTo>
                  <a:lnTo>
                    <a:pt x="6286" y="15368"/>
                  </a:lnTo>
                  <a:cubicBezTo>
                    <a:pt x="6853" y="14967"/>
                    <a:pt x="7553" y="15190"/>
                    <a:pt x="7986" y="15813"/>
                  </a:cubicBezTo>
                  <a:cubicBezTo>
                    <a:pt x="10053" y="18753"/>
                    <a:pt x="13386" y="19688"/>
                    <a:pt x="16220" y="17817"/>
                  </a:cubicBezTo>
                  <a:cubicBezTo>
                    <a:pt x="19853" y="15412"/>
                    <a:pt x="21253" y="9400"/>
                    <a:pt x="19186" y="4679"/>
                  </a:cubicBezTo>
                  <a:cubicBezTo>
                    <a:pt x="17420" y="493"/>
                    <a:pt x="13486" y="-1155"/>
                    <a:pt x="10220" y="849"/>
                  </a:cubicBezTo>
                  <a:close/>
                </a:path>
              </a:pathLst>
            </a:custGeom>
            <a:grp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dirty="0">
                <a:solidFill>
                  <a:schemeClr val="bg1"/>
                </a:solidFill>
              </a:endParaRPr>
            </a:p>
          </p:txBody>
        </p:sp>
        <p:sp>
          <p:nvSpPr>
            <p:cNvPr id="11" name="Circle">
              <a:extLst>
                <a:ext uri="{FF2B5EF4-FFF2-40B4-BE49-F238E27FC236}">
                  <a16:creationId xmlns:a16="http://schemas.microsoft.com/office/drawing/2014/main" id="{62131A31-B73D-C217-DA22-4B2D95DF6A71}"/>
                </a:ext>
              </a:extLst>
            </p:cNvPr>
            <p:cNvSpPr/>
            <p:nvPr/>
          </p:nvSpPr>
          <p:spPr>
            <a:xfrm>
              <a:off x="5895991" y="3611490"/>
              <a:ext cx="401162" cy="401159"/>
            </a:xfrm>
            <a:prstGeom prst="ellipse">
              <a:avLst/>
            </a:prstGeom>
            <a:solidFill>
              <a:schemeClr val="accent5">
                <a:lumMod val="50000"/>
              </a:schemeClr>
            </a:solidFill>
            <a:ln w="12700">
              <a:miter lim="400000"/>
            </a:ln>
            <a:effectLst>
              <a:outerShdw blurRad="50800" dist="38100" dir="2700000" algn="tl" rotWithShape="0">
                <a:prstClr val="black">
                  <a:alpha val="40000"/>
                </a:prstClr>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dirty="0">
                <a:solidFill>
                  <a:schemeClr val="bg1"/>
                </a:solidFill>
              </a:endParaRPr>
            </a:p>
          </p:txBody>
        </p:sp>
      </p:grpSp>
      <p:pic>
        <p:nvPicPr>
          <p:cNvPr id="12" name="Graphic 23" descr="Megaphone with solid fill">
            <a:extLst>
              <a:ext uri="{FF2B5EF4-FFF2-40B4-BE49-F238E27FC236}">
                <a16:creationId xmlns:a16="http://schemas.microsoft.com/office/drawing/2014/main" id="{C6175B7A-FD59-8C2E-E963-9B6159EC44E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828351" y="2598442"/>
            <a:ext cx="1127132" cy="1127132"/>
          </a:xfrm>
          <a:prstGeom prst="rect">
            <a:avLst/>
          </a:prstGeom>
        </p:spPr>
      </p:pic>
      <p:pic>
        <p:nvPicPr>
          <p:cNvPr id="13" name="Graphic 25" descr="Lightbulb with solid fill">
            <a:extLst>
              <a:ext uri="{FF2B5EF4-FFF2-40B4-BE49-F238E27FC236}">
                <a16:creationId xmlns:a16="http://schemas.microsoft.com/office/drawing/2014/main" id="{61B0BAF3-9A98-5B33-A859-D669707193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29549" y="1648764"/>
            <a:ext cx="1127132" cy="1127132"/>
          </a:xfrm>
          <a:prstGeom prst="rect">
            <a:avLst/>
          </a:prstGeom>
        </p:spPr>
      </p:pic>
      <p:grpSp>
        <p:nvGrpSpPr>
          <p:cNvPr id="14" name="Group 13">
            <a:extLst>
              <a:ext uri="{FF2B5EF4-FFF2-40B4-BE49-F238E27FC236}">
                <a16:creationId xmlns:a16="http://schemas.microsoft.com/office/drawing/2014/main" id="{3F7BF3FC-9F47-CDA4-696B-13301CC547D1}"/>
              </a:ext>
            </a:extLst>
          </p:cNvPr>
          <p:cNvGrpSpPr/>
          <p:nvPr/>
        </p:nvGrpSpPr>
        <p:grpSpPr>
          <a:xfrm>
            <a:off x="278558" y="1616692"/>
            <a:ext cx="3456494" cy="2467398"/>
            <a:chOff x="332936" y="2627766"/>
            <a:chExt cx="2926080" cy="2467398"/>
          </a:xfrm>
        </p:grpSpPr>
        <p:sp>
          <p:nvSpPr>
            <p:cNvPr id="15" name="TextBox 14">
              <a:extLst>
                <a:ext uri="{FF2B5EF4-FFF2-40B4-BE49-F238E27FC236}">
                  <a16:creationId xmlns:a16="http://schemas.microsoft.com/office/drawing/2014/main" id="{85C11BC9-E4E7-AC4F-21B7-6E2ED6CD6191}"/>
                </a:ext>
              </a:extLst>
            </p:cNvPr>
            <p:cNvSpPr txBox="1"/>
            <p:nvPr/>
          </p:nvSpPr>
          <p:spPr>
            <a:xfrm>
              <a:off x="332936" y="2627766"/>
              <a:ext cx="2926080" cy="461665"/>
            </a:xfrm>
            <a:prstGeom prst="rect">
              <a:avLst/>
            </a:prstGeom>
            <a:noFill/>
          </p:spPr>
          <p:txBody>
            <a:bodyPr wrap="square" lIns="0" rIns="0" rtlCol="0" anchor="b">
              <a:spAutoFit/>
            </a:bodyPr>
            <a:lstStyle/>
            <a:p>
              <a:pPr algn="r"/>
              <a:r>
                <a:rPr lang="en-US" sz="2400" noProof="1">
                  <a:solidFill>
                    <a:schemeClr val="bg1"/>
                  </a:solidFill>
                </a:rPr>
                <a:t>Key Takeaways</a:t>
              </a:r>
            </a:p>
          </p:txBody>
        </p:sp>
        <p:sp>
          <p:nvSpPr>
            <p:cNvPr id="16" name="TextBox 15">
              <a:extLst>
                <a:ext uri="{FF2B5EF4-FFF2-40B4-BE49-F238E27FC236}">
                  <a16:creationId xmlns:a16="http://schemas.microsoft.com/office/drawing/2014/main" id="{25242249-7B89-6528-A9B7-E349A456067F}"/>
                </a:ext>
              </a:extLst>
            </p:cNvPr>
            <p:cNvSpPr txBox="1"/>
            <p:nvPr/>
          </p:nvSpPr>
          <p:spPr>
            <a:xfrm>
              <a:off x="332936" y="3086922"/>
              <a:ext cx="2926080" cy="2008242"/>
            </a:xfrm>
            <a:prstGeom prst="rect">
              <a:avLst/>
            </a:prstGeom>
            <a:noFill/>
          </p:spPr>
          <p:txBody>
            <a:bodyPr wrap="square" lIns="0" rIns="0" rtlCol="0" anchor="t">
              <a:spAutoFit/>
            </a:bodyPr>
            <a:lstStyle/>
            <a:p>
              <a:pPr algn="just">
                <a:spcAft>
                  <a:spcPts val="1200"/>
                </a:spcAft>
              </a:pPr>
              <a:endParaRPr lang="en-US" sz="1200" noProof="1">
                <a:solidFill>
                  <a:schemeClr val="bg1">
                    <a:lumMod val="85000"/>
                    <a:lumOff val="15000"/>
                  </a:schemeClr>
                </a:solidFill>
              </a:endParaRPr>
            </a:p>
            <a:p>
              <a:pPr marL="171450" indent="-171450">
                <a:spcAft>
                  <a:spcPts val="1200"/>
                </a:spcAft>
                <a:buFont typeface="Arial" panose="020B0604020202020204" pitchFamily="34" charset="0"/>
                <a:buChar char="•"/>
              </a:pPr>
              <a:r>
                <a:rPr lang="en-US" sz="1250" noProof="1">
                  <a:solidFill>
                    <a:schemeClr val="bg1">
                      <a:lumMod val="85000"/>
                      <a:lumOff val="15000"/>
                    </a:schemeClr>
                  </a:solidFill>
                </a:rPr>
                <a:t>Cloud security requires multi-layered approach</a:t>
              </a:r>
            </a:p>
            <a:p>
              <a:pPr marL="171450" indent="-171450">
                <a:spcAft>
                  <a:spcPts val="1200"/>
                </a:spcAft>
                <a:buFont typeface="Arial" panose="020B0604020202020204" pitchFamily="34" charset="0"/>
                <a:buChar char="•"/>
              </a:pPr>
              <a:r>
                <a:rPr lang="en-US" sz="1250" noProof="1">
                  <a:solidFill>
                    <a:schemeClr val="bg1">
                      <a:lumMod val="85000"/>
                      <a:lumOff val="15000"/>
                    </a:schemeClr>
                  </a:solidFill>
                </a:rPr>
                <a:t>Shared responsibility model is fundamental</a:t>
              </a:r>
            </a:p>
            <a:p>
              <a:pPr marL="171450" indent="-171450">
                <a:spcAft>
                  <a:spcPts val="1200"/>
                </a:spcAft>
                <a:buFont typeface="Arial" panose="020B0604020202020204" pitchFamily="34" charset="0"/>
                <a:buChar char="•"/>
              </a:pPr>
              <a:r>
                <a:rPr lang="en-US" sz="1250" noProof="1">
                  <a:solidFill>
                    <a:schemeClr val="bg1">
                      <a:lumMod val="85000"/>
                      <a:lumOff val="15000"/>
                    </a:schemeClr>
                  </a:solidFill>
                </a:rPr>
                <a:t>Emerging technologies offer promising solutions</a:t>
              </a:r>
            </a:p>
            <a:p>
              <a:pPr marL="171450" indent="-171450">
                <a:spcAft>
                  <a:spcPts val="1200"/>
                </a:spcAft>
                <a:buFont typeface="Arial" panose="020B0604020202020204" pitchFamily="34" charset="0"/>
                <a:buChar char="•"/>
              </a:pPr>
              <a:r>
                <a:rPr lang="en-US" sz="1250" noProof="1">
                  <a:solidFill>
                    <a:schemeClr val="bg1">
                      <a:lumMod val="85000"/>
                      <a:lumOff val="15000"/>
                    </a:schemeClr>
                  </a:solidFill>
                </a:rPr>
                <a:t>Human factor remains critical vulnerability</a:t>
              </a:r>
            </a:p>
            <a:p>
              <a:pPr marL="171450" indent="-171450">
                <a:spcAft>
                  <a:spcPts val="1200"/>
                </a:spcAft>
                <a:buFont typeface="Arial" panose="020B0604020202020204" pitchFamily="34" charset="0"/>
                <a:buChar char="•"/>
              </a:pPr>
              <a:r>
                <a:rPr lang="en-US" sz="1250" noProof="1">
                  <a:solidFill>
                    <a:schemeClr val="bg1">
                      <a:lumMod val="85000"/>
                      <a:lumOff val="15000"/>
                    </a:schemeClr>
                  </a:solidFill>
                </a:rPr>
                <a:t>Continuous research and adaptation necessary</a:t>
              </a:r>
            </a:p>
          </p:txBody>
        </p:sp>
      </p:grpSp>
      <p:grpSp>
        <p:nvGrpSpPr>
          <p:cNvPr id="17" name="Group 16">
            <a:extLst>
              <a:ext uri="{FF2B5EF4-FFF2-40B4-BE49-F238E27FC236}">
                <a16:creationId xmlns:a16="http://schemas.microsoft.com/office/drawing/2014/main" id="{4217135F-AAA6-5642-A6FF-A0FE9F609203}"/>
              </a:ext>
            </a:extLst>
          </p:cNvPr>
          <p:cNvGrpSpPr/>
          <p:nvPr/>
        </p:nvGrpSpPr>
        <p:grpSpPr>
          <a:xfrm>
            <a:off x="8592938" y="2549915"/>
            <a:ext cx="3320503" cy="2013428"/>
            <a:chOff x="332936" y="2627766"/>
            <a:chExt cx="2926080" cy="2013428"/>
          </a:xfrm>
        </p:grpSpPr>
        <p:sp>
          <p:nvSpPr>
            <p:cNvPr id="22" name="TextBox 21">
              <a:extLst>
                <a:ext uri="{FF2B5EF4-FFF2-40B4-BE49-F238E27FC236}">
                  <a16:creationId xmlns:a16="http://schemas.microsoft.com/office/drawing/2014/main" id="{5FB9FCD4-9C0D-07A4-E0AD-DE9197888896}"/>
                </a:ext>
              </a:extLst>
            </p:cNvPr>
            <p:cNvSpPr txBox="1"/>
            <p:nvPr/>
          </p:nvSpPr>
          <p:spPr>
            <a:xfrm>
              <a:off x="332936" y="2627766"/>
              <a:ext cx="2926080" cy="461665"/>
            </a:xfrm>
            <a:prstGeom prst="rect">
              <a:avLst/>
            </a:prstGeom>
            <a:noFill/>
          </p:spPr>
          <p:txBody>
            <a:bodyPr wrap="square" lIns="0" rIns="0" rtlCol="0" anchor="b">
              <a:spAutoFit/>
            </a:bodyPr>
            <a:lstStyle/>
            <a:p>
              <a:r>
                <a:rPr lang="en-US" sz="2400" noProof="1">
                  <a:solidFill>
                    <a:schemeClr val="bg1"/>
                  </a:solidFill>
                </a:rPr>
                <a:t>Call to Action</a:t>
              </a:r>
            </a:p>
          </p:txBody>
        </p:sp>
        <p:sp>
          <p:nvSpPr>
            <p:cNvPr id="23" name="TextBox 22">
              <a:extLst>
                <a:ext uri="{FF2B5EF4-FFF2-40B4-BE49-F238E27FC236}">
                  <a16:creationId xmlns:a16="http://schemas.microsoft.com/office/drawing/2014/main" id="{7E10B19E-5585-90F1-89F4-34A0ABC65D2D}"/>
                </a:ext>
              </a:extLst>
            </p:cNvPr>
            <p:cNvSpPr txBox="1"/>
            <p:nvPr/>
          </p:nvSpPr>
          <p:spPr>
            <a:xfrm>
              <a:off x="332936" y="3086922"/>
              <a:ext cx="2926080" cy="1554272"/>
            </a:xfrm>
            <a:prstGeom prst="rect">
              <a:avLst/>
            </a:prstGeom>
            <a:noFill/>
          </p:spPr>
          <p:txBody>
            <a:bodyPr wrap="square" lIns="0" rIns="0" rtlCol="0" anchor="t">
              <a:spAutoFit/>
            </a:bodyPr>
            <a:lstStyle/>
            <a:p>
              <a:pPr marL="285750" indent="-285750">
                <a:spcAft>
                  <a:spcPts val="1200"/>
                </a:spcAft>
                <a:buFont typeface="Arial" panose="020B0604020202020204" pitchFamily="34" charset="0"/>
                <a:buChar char="•"/>
              </a:pPr>
              <a:endParaRPr lang="en-US" sz="1250" noProof="1">
                <a:solidFill>
                  <a:schemeClr val="bg1">
                    <a:lumMod val="85000"/>
                    <a:lumOff val="15000"/>
                  </a:schemeClr>
                </a:solidFill>
              </a:endParaRPr>
            </a:p>
            <a:p>
              <a:pPr marL="169863" indent="-169863">
                <a:spcAft>
                  <a:spcPts val="1200"/>
                </a:spcAft>
                <a:buFont typeface="Arial" panose="020B0604020202020204" pitchFamily="34" charset="0"/>
                <a:buChar char="•"/>
              </a:pPr>
              <a:r>
                <a:rPr lang="en-US" sz="1250" noProof="1">
                  <a:solidFill>
                    <a:schemeClr val="bg1">
                      <a:lumMod val="85000"/>
                      <a:lumOff val="15000"/>
                    </a:schemeClr>
                  </a:solidFill>
                </a:rPr>
                <a:t>Encourage collaboration between academia and industry</a:t>
              </a:r>
            </a:p>
            <a:p>
              <a:pPr marL="169863" indent="-169863">
                <a:spcAft>
                  <a:spcPts val="1200"/>
                </a:spcAft>
                <a:buFont typeface="Arial" panose="020B0604020202020204" pitchFamily="34" charset="0"/>
                <a:buChar char="•"/>
              </a:pPr>
              <a:r>
                <a:rPr lang="en-US" sz="1250" noProof="1">
                  <a:solidFill>
                    <a:schemeClr val="bg1">
                      <a:lumMod val="85000"/>
                      <a:lumOff val="15000"/>
                    </a:schemeClr>
                  </a:solidFill>
                </a:rPr>
                <a:t>Promote standardization of security practices</a:t>
              </a:r>
            </a:p>
            <a:p>
              <a:pPr marL="169863" indent="-169863">
                <a:spcAft>
                  <a:spcPts val="1200"/>
                </a:spcAft>
                <a:buFont typeface="Arial" panose="020B0604020202020204" pitchFamily="34" charset="0"/>
                <a:buChar char="•"/>
              </a:pPr>
              <a:r>
                <a:rPr lang="en-US" sz="1250" noProof="1">
                  <a:solidFill>
                    <a:schemeClr val="bg1">
                      <a:lumMod val="85000"/>
                      <a:lumOff val="15000"/>
                    </a:schemeClr>
                  </a:solidFill>
                </a:rPr>
                <a:t>Advocate for increased research funding</a:t>
              </a:r>
            </a:p>
          </p:txBody>
        </p:sp>
      </p:grpSp>
      <p:pic>
        <p:nvPicPr>
          <p:cNvPr id="2" name="Picture 1" descr="A blue text on a black background&#10;&#10;Description automatically generated">
            <a:extLst>
              <a:ext uri="{FF2B5EF4-FFF2-40B4-BE49-F238E27FC236}">
                <a16:creationId xmlns:a16="http://schemas.microsoft.com/office/drawing/2014/main" id="{2E711729-64C2-BC6A-FC51-B645596747DC}"/>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3" name="Picture 2">
            <a:extLst>
              <a:ext uri="{FF2B5EF4-FFF2-40B4-BE49-F238E27FC236}">
                <a16:creationId xmlns:a16="http://schemas.microsoft.com/office/drawing/2014/main" id="{25B17B36-093B-0591-ACC1-CD40A9AA067C}"/>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631004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dirty="0"/>
              <a:t>Thank you</a:t>
            </a:r>
          </a:p>
        </p:txBody>
      </p:sp>
      <p:pic>
        <p:nvPicPr>
          <p:cNvPr id="8" name="Picture 7" descr="A black and white text&#10;&#10;Description automatically generated">
            <a:extLst>
              <a:ext uri="{FF2B5EF4-FFF2-40B4-BE49-F238E27FC236}">
                <a16:creationId xmlns:a16="http://schemas.microsoft.com/office/drawing/2014/main" id="{416E38A7-0734-0A4C-CFBB-EDE55DBB15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360" y="5521421"/>
            <a:ext cx="3461399" cy="876647"/>
          </a:xfrm>
          <a:prstGeom prst="rect">
            <a:avLst/>
          </a:prstGeom>
        </p:spPr>
      </p:pic>
      <p:pic>
        <p:nvPicPr>
          <p:cNvPr id="10" name="Picture 9">
            <a:extLst>
              <a:ext uri="{FF2B5EF4-FFF2-40B4-BE49-F238E27FC236}">
                <a16:creationId xmlns:a16="http://schemas.microsoft.com/office/drawing/2014/main" id="{D8DC9529-7CF6-A649-5507-60394EF62DC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433603" y="5521421"/>
            <a:ext cx="1442946" cy="876647"/>
          </a:xfrm>
          <a:prstGeom prst="rect">
            <a:avLst/>
          </a:prstGeom>
        </p:spPr>
      </p:pic>
      <p:sp>
        <p:nvSpPr>
          <p:cNvPr id="5" name="Text Placeholder 2">
            <a:extLst>
              <a:ext uri="{FF2B5EF4-FFF2-40B4-BE49-F238E27FC236}">
                <a16:creationId xmlns:a16="http://schemas.microsoft.com/office/drawing/2014/main" id="{276CF5CB-4949-3F01-CA64-FB82493CA40C}"/>
              </a:ext>
            </a:extLst>
          </p:cNvPr>
          <p:cNvSpPr>
            <a:spLocks noGrp="1"/>
          </p:cNvSpPr>
          <p:nvPr>
            <p:ph type="body" sz="quarter" idx="11"/>
          </p:nvPr>
        </p:nvSpPr>
        <p:spPr>
          <a:xfrm>
            <a:off x="594360" y="4191278"/>
            <a:ext cx="2421402" cy="450237"/>
          </a:xfrm>
        </p:spPr>
        <p:txBody>
          <a:bodyPr/>
          <a:lstStyle/>
          <a:p>
            <a:r>
              <a:rPr lang="en-US" sz="2300" dirty="0"/>
              <a:t>Alessandro Carrega</a:t>
            </a:r>
          </a:p>
        </p:txBody>
      </p:sp>
      <p:pic>
        <p:nvPicPr>
          <p:cNvPr id="3" name="Picture 2" descr="A blue text on a black background&#10;&#10;Description automatically generated">
            <a:extLst>
              <a:ext uri="{FF2B5EF4-FFF2-40B4-BE49-F238E27FC236}">
                <a16:creationId xmlns:a16="http://schemas.microsoft.com/office/drawing/2014/main" id="{FD7BCE88-5163-1572-0FC8-31C4547CCBD1}"/>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4767658" y="5326794"/>
            <a:ext cx="2954045" cy="1071274"/>
          </a:xfrm>
          <a:prstGeom prst="rect">
            <a:avLst/>
          </a:prstGeom>
        </p:spPr>
      </p:pic>
    </p:spTree>
    <p:extLst>
      <p:ext uri="{BB962C8B-B14F-4D97-AF65-F5344CB8AC3E}">
        <p14:creationId xmlns:p14="http://schemas.microsoft.com/office/powerpoint/2010/main" val="426113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DFC0D-CF51-EA84-A324-999DA36BE48E}"/>
            </a:ext>
          </a:extLst>
        </p:cNvPr>
        <p:cNvGrpSpPr/>
        <p:nvPr/>
      </p:nvGrpSpPr>
      <p:grpSpPr>
        <a:xfrm>
          <a:off x="0" y="0"/>
          <a:ext cx="0" cy="0"/>
          <a:chOff x="0" y="0"/>
          <a:chExt cx="0" cy="0"/>
        </a:xfrm>
      </p:grpSpPr>
      <p:pic>
        <p:nvPicPr>
          <p:cNvPr id="19" name="Picture 18" descr="Black puzzle pieces">
            <a:extLst>
              <a:ext uri="{FF2B5EF4-FFF2-40B4-BE49-F238E27FC236}">
                <a16:creationId xmlns:a16="http://schemas.microsoft.com/office/drawing/2014/main" id="{AB84D375-CF00-DEFA-6AB9-D0CC5A58962C}"/>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flipH="1">
            <a:off x="493" y="0"/>
            <a:ext cx="12191014" cy="6858000"/>
          </a:xfrm>
          <a:prstGeom prst="rect">
            <a:avLst/>
          </a:prstGeom>
        </p:spPr>
      </p:pic>
      <p:sp>
        <p:nvSpPr>
          <p:cNvPr id="3" name="Title 2">
            <a:extLst>
              <a:ext uri="{FF2B5EF4-FFF2-40B4-BE49-F238E27FC236}">
                <a16:creationId xmlns:a16="http://schemas.microsoft.com/office/drawing/2014/main" id="{2D15D873-9735-494A-8FC5-CDCCCA01F4C5}"/>
              </a:ext>
            </a:extLst>
          </p:cNvPr>
          <p:cNvSpPr>
            <a:spLocks noGrp="1"/>
          </p:cNvSpPr>
          <p:nvPr>
            <p:ph type="title" idx="4294967295"/>
          </p:nvPr>
        </p:nvSpPr>
        <p:spPr>
          <a:xfrm>
            <a:off x="0" y="2175510"/>
            <a:ext cx="8008620" cy="788988"/>
          </a:xfrm>
        </p:spPr>
        <p:txBody>
          <a:bodyPr anchor="b">
            <a:normAutofit/>
          </a:bodyPr>
          <a:lstStyle/>
          <a:p>
            <a:r>
              <a:rPr lang="en-US" b="1" dirty="0">
                <a:solidFill>
                  <a:schemeClr val="bg1"/>
                </a:solidFill>
                <a:latin typeface="Franklin Gothic Demi" panose="020B0703020102020204" pitchFamily="34" charset="0"/>
              </a:rPr>
              <a:t>Research Problem &amp; Motivation</a:t>
            </a:r>
          </a:p>
        </p:txBody>
      </p:sp>
      <p:pic>
        <p:nvPicPr>
          <p:cNvPr id="2" name="Picture 1" descr="A blue text on a black background&#10;&#10;Description automatically generated">
            <a:extLst>
              <a:ext uri="{FF2B5EF4-FFF2-40B4-BE49-F238E27FC236}">
                <a16:creationId xmlns:a16="http://schemas.microsoft.com/office/drawing/2014/main" id="{1B4376AF-99E6-5E0B-B716-098751AB858B}"/>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4" name="Picture 3">
            <a:extLst>
              <a:ext uri="{FF2B5EF4-FFF2-40B4-BE49-F238E27FC236}">
                <a16:creationId xmlns:a16="http://schemas.microsoft.com/office/drawing/2014/main" id="{F16EEB56-BE36-A13C-ECA3-B0F3B6DE079A}"/>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28360652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3E5E404F-33B9-DB22-C6D1-5F30B9FB6CB5}"/>
              </a:ext>
            </a:extLst>
          </p:cNvPr>
          <p:cNvSpPr/>
          <p:nvPr/>
        </p:nvSpPr>
        <p:spPr>
          <a:xfrm>
            <a:off x="5059228" y="1030225"/>
            <a:ext cx="1103088" cy="1836905"/>
          </a:xfrm>
          <a:prstGeom prst="chevron">
            <a:avLst>
              <a:gd name="adj" fmla="val 33421"/>
            </a:avLst>
          </a:prstGeom>
          <a:solidFill>
            <a:srgbClr val="F9D448"/>
          </a:solidFill>
          <a:ln>
            <a:noFill/>
          </a:ln>
          <a:effectLst>
            <a:innerShdw dist="88900" dir="108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Arrow: Chevron 10">
            <a:extLst>
              <a:ext uri="{FF2B5EF4-FFF2-40B4-BE49-F238E27FC236}">
                <a16:creationId xmlns:a16="http://schemas.microsoft.com/office/drawing/2014/main" id="{F0D7CA59-5B3D-DF54-B0C6-0F54C85753D2}"/>
              </a:ext>
            </a:extLst>
          </p:cNvPr>
          <p:cNvSpPr/>
          <p:nvPr/>
        </p:nvSpPr>
        <p:spPr>
          <a:xfrm>
            <a:off x="5059228" y="3080409"/>
            <a:ext cx="1103088" cy="1836905"/>
          </a:xfrm>
          <a:prstGeom prst="chevron">
            <a:avLst>
              <a:gd name="adj" fmla="val 33421"/>
            </a:avLst>
          </a:prstGeom>
          <a:solidFill>
            <a:srgbClr val="4495A2"/>
          </a:solidFill>
          <a:ln>
            <a:noFill/>
          </a:ln>
          <a:effectLst>
            <a:innerShdw dist="88900" dir="108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Arrow: Chevron 12">
            <a:extLst>
              <a:ext uri="{FF2B5EF4-FFF2-40B4-BE49-F238E27FC236}">
                <a16:creationId xmlns:a16="http://schemas.microsoft.com/office/drawing/2014/main" id="{E2942DC1-DE7D-149D-7493-3A7820F568DD}"/>
              </a:ext>
            </a:extLst>
          </p:cNvPr>
          <p:cNvSpPr/>
          <p:nvPr/>
        </p:nvSpPr>
        <p:spPr>
          <a:xfrm rot="10800000">
            <a:off x="5991584" y="2055317"/>
            <a:ext cx="1103088" cy="1836905"/>
          </a:xfrm>
          <a:prstGeom prst="chevron">
            <a:avLst>
              <a:gd name="adj" fmla="val 33421"/>
            </a:avLst>
          </a:prstGeom>
          <a:solidFill>
            <a:schemeClr val="accent2"/>
          </a:solidFill>
          <a:ln>
            <a:noFill/>
          </a:ln>
          <a:effectLst>
            <a:innerShdw dist="88900" dir="108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Arrow: Chevron 14">
            <a:extLst>
              <a:ext uri="{FF2B5EF4-FFF2-40B4-BE49-F238E27FC236}">
                <a16:creationId xmlns:a16="http://schemas.microsoft.com/office/drawing/2014/main" id="{111358FA-F745-957D-FC79-18280F3623B6}"/>
              </a:ext>
            </a:extLst>
          </p:cNvPr>
          <p:cNvSpPr/>
          <p:nvPr/>
        </p:nvSpPr>
        <p:spPr>
          <a:xfrm rot="10800000">
            <a:off x="5991584" y="4105500"/>
            <a:ext cx="1103088" cy="1836905"/>
          </a:xfrm>
          <a:prstGeom prst="chevron">
            <a:avLst>
              <a:gd name="adj" fmla="val 33421"/>
            </a:avLst>
          </a:prstGeom>
          <a:solidFill>
            <a:srgbClr val="7CA655"/>
          </a:solidFill>
          <a:ln>
            <a:noFill/>
          </a:ln>
          <a:effectLst>
            <a:innerShdw dist="88900" dir="108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7" name="Group 16">
            <a:extLst>
              <a:ext uri="{FF2B5EF4-FFF2-40B4-BE49-F238E27FC236}">
                <a16:creationId xmlns:a16="http://schemas.microsoft.com/office/drawing/2014/main" id="{A8C49737-E7A9-7158-5099-9B8767011E3D}"/>
              </a:ext>
            </a:extLst>
          </p:cNvPr>
          <p:cNvGrpSpPr/>
          <p:nvPr/>
        </p:nvGrpSpPr>
        <p:grpSpPr>
          <a:xfrm>
            <a:off x="8103169" y="2329709"/>
            <a:ext cx="2926080" cy="1320930"/>
            <a:chOff x="7317577" y="2410771"/>
            <a:chExt cx="2926080" cy="1320930"/>
          </a:xfrm>
          <a:noFill/>
        </p:grpSpPr>
        <p:sp>
          <p:nvSpPr>
            <p:cNvPr id="18" name="TextBox 17">
              <a:extLst>
                <a:ext uri="{FF2B5EF4-FFF2-40B4-BE49-F238E27FC236}">
                  <a16:creationId xmlns:a16="http://schemas.microsoft.com/office/drawing/2014/main" id="{2DEFE093-5EDD-ABBB-679E-DBBF6E51D4EB}"/>
                </a:ext>
              </a:extLst>
            </p:cNvPr>
            <p:cNvSpPr txBox="1"/>
            <p:nvPr/>
          </p:nvSpPr>
          <p:spPr>
            <a:xfrm>
              <a:off x="7317577" y="2410771"/>
              <a:ext cx="2926080" cy="461665"/>
            </a:xfrm>
            <a:prstGeom prst="rect">
              <a:avLst/>
            </a:prstGeom>
            <a:grpFill/>
          </p:spPr>
          <p:txBody>
            <a:bodyPr wrap="square" lIns="0" rIns="0" rtlCol="0" anchor="b">
              <a:spAutoFit/>
            </a:bodyPr>
            <a:lstStyle/>
            <a:p>
              <a:r>
                <a:rPr lang="en-US" sz="2400" dirty="0">
                  <a:latin typeface="Franklin Gothic Book" panose="020B0503020102020204" pitchFamily="34" charset="0"/>
                </a:rPr>
                <a:t>Widening Exposure</a:t>
              </a:r>
              <a:endParaRPr lang="en-US" sz="2400" b="1" cap="all" noProof="1">
                <a:latin typeface="Franklin Gothic Book" panose="020B0503020102020204" pitchFamily="34" charset="0"/>
              </a:endParaRPr>
            </a:p>
          </p:txBody>
        </p:sp>
        <p:sp>
          <p:nvSpPr>
            <p:cNvPr id="19" name="TextBox 18">
              <a:extLst>
                <a:ext uri="{FF2B5EF4-FFF2-40B4-BE49-F238E27FC236}">
                  <a16:creationId xmlns:a16="http://schemas.microsoft.com/office/drawing/2014/main" id="{3E3CC444-51BC-8808-1A90-3B13EC3BD44B}"/>
                </a:ext>
              </a:extLst>
            </p:cNvPr>
            <p:cNvSpPr txBox="1"/>
            <p:nvPr/>
          </p:nvSpPr>
          <p:spPr>
            <a:xfrm>
              <a:off x="7317577" y="2869927"/>
              <a:ext cx="2926080" cy="861774"/>
            </a:xfrm>
            <a:prstGeom prst="rect">
              <a:avLst/>
            </a:prstGeom>
            <a:grpFill/>
          </p:spPr>
          <p:txBody>
            <a:bodyPr wrap="square" lIns="0" rIns="0" rtlCol="0" anchor="t">
              <a:spAutoFit/>
            </a:bodyPr>
            <a:lstStyle/>
            <a:p>
              <a:pPr algn="just"/>
              <a:r>
                <a:rPr lang="en-US" sz="1250" noProof="1">
                  <a:solidFill>
                    <a:schemeClr val="tx1">
                      <a:lumMod val="65000"/>
                      <a:lumOff val="35000"/>
                    </a:schemeClr>
                  </a:solidFill>
                  <a:latin typeface="Franklin Gothic Book" panose="020B0503020102020204" pitchFamily="34" charset="0"/>
                </a:rPr>
                <a:t>The widespread adoption of cloud technologies introduces new vulnerabilities, creating a broader attack surface that can be exploited if not properly secured.</a:t>
              </a:r>
            </a:p>
          </p:txBody>
        </p:sp>
      </p:grpSp>
      <p:grpSp>
        <p:nvGrpSpPr>
          <p:cNvPr id="20" name="Group 19">
            <a:extLst>
              <a:ext uri="{FF2B5EF4-FFF2-40B4-BE49-F238E27FC236}">
                <a16:creationId xmlns:a16="http://schemas.microsoft.com/office/drawing/2014/main" id="{69BF1F98-815C-C469-C141-70B139BD4336}"/>
              </a:ext>
            </a:extLst>
          </p:cNvPr>
          <p:cNvGrpSpPr/>
          <p:nvPr/>
        </p:nvGrpSpPr>
        <p:grpSpPr>
          <a:xfrm>
            <a:off x="8103169" y="4381927"/>
            <a:ext cx="2926080" cy="1320930"/>
            <a:chOff x="7317577" y="4508927"/>
            <a:chExt cx="2926080" cy="1320930"/>
          </a:xfrm>
          <a:noFill/>
        </p:grpSpPr>
        <p:sp>
          <p:nvSpPr>
            <p:cNvPr id="21" name="TextBox 20">
              <a:extLst>
                <a:ext uri="{FF2B5EF4-FFF2-40B4-BE49-F238E27FC236}">
                  <a16:creationId xmlns:a16="http://schemas.microsoft.com/office/drawing/2014/main" id="{92181CB2-9F03-6AB9-55FE-A390D6CDE203}"/>
                </a:ext>
              </a:extLst>
            </p:cNvPr>
            <p:cNvSpPr txBox="1"/>
            <p:nvPr/>
          </p:nvSpPr>
          <p:spPr>
            <a:xfrm>
              <a:off x="7317577" y="4508927"/>
              <a:ext cx="2926080" cy="461665"/>
            </a:xfrm>
            <a:prstGeom prst="rect">
              <a:avLst/>
            </a:prstGeom>
            <a:grpFill/>
          </p:spPr>
          <p:txBody>
            <a:bodyPr wrap="square" lIns="0" rIns="0" rtlCol="0" anchor="b">
              <a:spAutoFit/>
            </a:bodyPr>
            <a:lstStyle/>
            <a:p>
              <a:r>
                <a:rPr lang="en-US" sz="2400" dirty="0">
                  <a:latin typeface="Franklin Gothic Book" panose="020B0503020102020204" pitchFamily="34" charset="0"/>
                </a:rPr>
                <a:t>Research Objective</a:t>
              </a:r>
              <a:endParaRPr lang="en-US" sz="3200" cap="all" noProof="1">
                <a:latin typeface="Franklin Gothic Book" panose="020B0503020102020204" pitchFamily="34" charset="0"/>
              </a:endParaRPr>
            </a:p>
          </p:txBody>
        </p:sp>
        <p:sp>
          <p:nvSpPr>
            <p:cNvPr id="22" name="TextBox 21">
              <a:extLst>
                <a:ext uri="{FF2B5EF4-FFF2-40B4-BE49-F238E27FC236}">
                  <a16:creationId xmlns:a16="http://schemas.microsoft.com/office/drawing/2014/main" id="{93D6CACB-D012-41ED-7242-718B2C8F842B}"/>
                </a:ext>
              </a:extLst>
            </p:cNvPr>
            <p:cNvSpPr txBox="1"/>
            <p:nvPr/>
          </p:nvSpPr>
          <p:spPr>
            <a:xfrm>
              <a:off x="7317577" y="4968083"/>
              <a:ext cx="2926080" cy="861774"/>
            </a:xfrm>
            <a:prstGeom prst="rect">
              <a:avLst/>
            </a:prstGeom>
            <a:grpFill/>
          </p:spPr>
          <p:txBody>
            <a:bodyPr wrap="square" lIns="0" rIns="0" rtlCol="0" anchor="t">
              <a:spAutoFit/>
            </a:bodyPr>
            <a:lstStyle/>
            <a:p>
              <a:pPr algn="just"/>
              <a:r>
                <a:rPr lang="en-US" sz="1250" noProof="1">
                  <a:solidFill>
                    <a:schemeClr val="tx1">
                      <a:lumMod val="65000"/>
                      <a:lumOff val="35000"/>
                    </a:schemeClr>
                  </a:solidFill>
                  <a:latin typeface="Franklin Gothic Book" panose="020B0503020102020204" pitchFamily="34" charset="0"/>
                </a:rPr>
                <a:t>Navigating the Cloud Cybersecurity Landscape: Providing a Thorough Understanding of Challenges, Strategies, and Future Perspectives.</a:t>
              </a:r>
            </a:p>
          </p:txBody>
        </p:sp>
      </p:grpSp>
      <p:grpSp>
        <p:nvGrpSpPr>
          <p:cNvPr id="23" name="Group 22">
            <a:extLst>
              <a:ext uri="{FF2B5EF4-FFF2-40B4-BE49-F238E27FC236}">
                <a16:creationId xmlns:a16="http://schemas.microsoft.com/office/drawing/2014/main" id="{3E0719A7-EC69-6FF6-16E3-149062448399}"/>
              </a:ext>
            </a:extLst>
          </p:cNvPr>
          <p:cNvGrpSpPr/>
          <p:nvPr/>
        </p:nvGrpSpPr>
        <p:grpSpPr>
          <a:xfrm>
            <a:off x="1124651" y="3355818"/>
            <a:ext cx="2926080" cy="1320930"/>
            <a:chOff x="1945130" y="3459849"/>
            <a:chExt cx="2926080" cy="1320930"/>
          </a:xfrm>
          <a:noFill/>
        </p:grpSpPr>
        <p:sp>
          <p:nvSpPr>
            <p:cNvPr id="24" name="TextBox 23">
              <a:extLst>
                <a:ext uri="{FF2B5EF4-FFF2-40B4-BE49-F238E27FC236}">
                  <a16:creationId xmlns:a16="http://schemas.microsoft.com/office/drawing/2014/main" id="{A53E1373-8467-3158-E17B-AE94BAF07494}"/>
                </a:ext>
              </a:extLst>
            </p:cNvPr>
            <p:cNvSpPr txBox="1"/>
            <p:nvPr/>
          </p:nvSpPr>
          <p:spPr>
            <a:xfrm>
              <a:off x="1945130" y="3459849"/>
              <a:ext cx="2926080" cy="461665"/>
            </a:xfrm>
            <a:prstGeom prst="rect">
              <a:avLst/>
            </a:prstGeom>
            <a:grpFill/>
          </p:spPr>
          <p:txBody>
            <a:bodyPr wrap="square" lIns="0" rIns="0" rtlCol="0" anchor="b">
              <a:spAutoFit/>
            </a:bodyPr>
            <a:lstStyle/>
            <a:p>
              <a:pPr algn="r"/>
              <a:r>
                <a:rPr lang="en-US" sz="2400" dirty="0">
                  <a:latin typeface="Franklin Gothic Book" panose="020B0503020102020204" pitchFamily="34" charset="0"/>
                </a:rPr>
                <a:t>Critical Gap</a:t>
              </a:r>
              <a:endParaRPr lang="en-US" sz="3200" cap="all" noProof="1">
                <a:latin typeface="Franklin Gothic Book" panose="020B0503020102020204" pitchFamily="34" charset="0"/>
              </a:endParaRPr>
            </a:p>
          </p:txBody>
        </p:sp>
        <p:sp>
          <p:nvSpPr>
            <p:cNvPr id="25" name="TextBox 24">
              <a:extLst>
                <a:ext uri="{FF2B5EF4-FFF2-40B4-BE49-F238E27FC236}">
                  <a16:creationId xmlns:a16="http://schemas.microsoft.com/office/drawing/2014/main" id="{96132326-B119-C889-1FD1-8847757E4FAF}"/>
                </a:ext>
              </a:extLst>
            </p:cNvPr>
            <p:cNvSpPr txBox="1"/>
            <p:nvPr/>
          </p:nvSpPr>
          <p:spPr>
            <a:xfrm>
              <a:off x="1945130" y="3919005"/>
              <a:ext cx="2926080" cy="861774"/>
            </a:xfrm>
            <a:prstGeom prst="rect">
              <a:avLst/>
            </a:prstGeom>
            <a:grpFill/>
          </p:spPr>
          <p:txBody>
            <a:bodyPr wrap="square" lIns="0" rIns="0" rtlCol="0" anchor="t">
              <a:spAutoFit/>
            </a:bodyPr>
            <a:lstStyle/>
            <a:p>
              <a:pPr algn="just"/>
              <a:r>
                <a:rPr lang="en-US" sz="1250" noProof="1">
                  <a:solidFill>
                    <a:schemeClr val="tx1">
                      <a:lumMod val="65000"/>
                      <a:lumOff val="35000"/>
                    </a:schemeClr>
                  </a:solidFill>
                  <a:latin typeface="Franklin Gothic Book" panose="020B0503020102020204" pitchFamily="34" charset="0"/>
                </a:rPr>
                <a:t>There is a growing need for comprehensive security strategies in cloud environments to effectively protect data, applications, and infrastructure from evolving threats.</a:t>
              </a:r>
            </a:p>
          </p:txBody>
        </p:sp>
      </p:grpSp>
      <p:grpSp>
        <p:nvGrpSpPr>
          <p:cNvPr id="26" name="Group 25">
            <a:extLst>
              <a:ext uri="{FF2B5EF4-FFF2-40B4-BE49-F238E27FC236}">
                <a16:creationId xmlns:a16="http://schemas.microsoft.com/office/drawing/2014/main" id="{FAA79B05-4A83-FF37-237D-C6E3526DB30A}"/>
              </a:ext>
            </a:extLst>
          </p:cNvPr>
          <p:cNvGrpSpPr/>
          <p:nvPr/>
        </p:nvGrpSpPr>
        <p:grpSpPr>
          <a:xfrm>
            <a:off x="1124651" y="1303600"/>
            <a:ext cx="2926080" cy="1351708"/>
            <a:chOff x="1945130" y="1361693"/>
            <a:chExt cx="2926080" cy="1351708"/>
          </a:xfrm>
          <a:noFill/>
        </p:grpSpPr>
        <p:sp>
          <p:nvSpPr>
            <p:cNvPr id="27" name="TextBox 26">
              <a:extLst>
                <a:ext uri="{FF2B5EF4-FFF2-40B4-BE49-F238E27FC236}">
                  <a16:creationId xmlns:a16="http://schemas.microsoft.com/office/drawing/2014/main" id="{3BADEDAF-5916-EDAF-4E04-F93EC3F01CD7}"/>
                </a:ext>
              </a:extLst>
            </p:cNvPr>
            <p:cNvSpPr txBox="1"/>
            <p:nvPr/>
          </p:nvSpPr>
          <p:spPr>
            <a:xfrm>
              <a:off x="1945130" y="1361693"/>
              <a:ext cx="2926080" cy="461665"/>
            </a:xfrm>
            <a:prstGeom prst="rect">
              <a:avLst/>
            </a:prstGeom>
            <a:grpFill/>
          </p:spPr>
          <p:txBody>
            <a:bodyPr wrap="square" lIns="0" rIns="0" rtlCol="0" anchor="b">
              <a:spAutoFit/>
            </a:bodyPr>
            <a:lstStyle/>
            <a:p>
              <a:pPr algn="r"/>
              <a:r>
                <a:rPr lang="en-US" sz="2400" dirty="0">
                  <a:latin typeface="Franklin Gothic Book" panose="020B0503020102020204" pitchFamily="34" charset="0"/>
                </a:rPr>
                <a:t>Cloud Adoption</a:t>
              </a:r>
              <a:endParaRPr lang="en-US" sz="3200" cap="all" noProof="1">
                <a:latin typeface="Franklin Gothic Book" panose="020B0503020102020204" pitchFamily="34" charset="0"/>
              </a:endParaRPr>
            </a:p>
          </p:txBody>
        </p:sp>
        <p:sp>
          <p:nvSpPr>
            <p:cNvPr id="29" name="TextBox 28">
              <a:extLst>
                <a:ext uri="{FF2B5EF4-FFF2-40B4-BE49-F238E27FC236}">
                  <a16:creationId xmlns:a16="http://schemas.microsoft.com/office/drawing/2014/main" id="{89E62506-8849-56D9-6528-9464F37A3CC8}"/>
                </a:ext>
              </a:extLst>
            </p:cNvPr>
            <p:cNvSpPr txBox="1"/>
            <p:nvPr/>
          </p:nvSpPr>
          <p:spPr>
            <a:xfrm>
              <a:off x="1945130" y="1820849"/>
              <a:ext cx="2926080" cy="892552"/>
            </a:xfrm>
            <a:prstGeom prst="rect">
              <a:avLst/>
            </a:prstGeom>
            <a:grpFill/>
          </p:spPr>
          <p:txBody>
            <a:bodyPr wrap="square" lIns="0" rIns="0" rtlCol="0" anchor="t">
              <a:spAutoFit/>
            </a:bodyPr>
            <a:lstStyle/>
            <a:p>
              <a:pPr algn="just"/>
              <a:r>
                <a:rPr lang="en-US" sz="1250" noProof="1">
                  <a:solidFill>
                    <a:schemeClr val="tx1">
                      <a:lumMod val="65000"/>
                      <a:lumOff val="35000"/>
                    </a:schemeClr>
                  </a:solidFill>
                  <a:latin typeface="Franklin Gothic Book" panose="020B0503020102020204" pitchFamily="34" charset="0"/>
                </a:rPr>
                <a:t>The market is expected to grow from 371.4 billion USD in 2020 to 832.1 billion USD by 2025, showing strong and sustained expansion over the period.</a:t>
              </a:r>
            </a:p>
          </p:txBody>
        </p:sp>
      </p:grpSp>
      <p:pic>
        <p:nvPicPr>
          <p:cNvPr id="30" name="Graphic 29" descr="Users">
            <a:extLst>
              <a:ext uri="{FF2B5EF4-FFF2-40B4-BE49-F238E27FC236}">
                <a16:creationId xmlns:a16="http://schemas.microsoft.com/office/drawing/2014/main" id="{2D3BFA5D-3687-160A-F303-6E54D490F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6338" y="2516569"/>
            <a:ext cx="914400" cy="914400"/>
          </a:xfrm>
          <a:prstGeom prst="rect">
            <a:avLst/>
          </a:prstGeom>
        </p:spPr>
      </p:pic>
      <p:pic>
        <p:nvPicPr>
          <p:cNvPr id="32" name="Graphic 31" descr="Target with solid fill">
            <a:extLst>
              <a:ext uri="{FF2B5EF4-FFF2-40B4-BE49-F238E27FC236}">
                <a16:creationId xmlns:a16="http://schemas.microsoft.com/office/drawing/2014/main" id="{5BAC1925-F1D4-3247-1839-965D3FBA448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986338" y="4566753"/>
            <a:ext cx="914400" cy="914400"/>
          </a:xfrm>
          <a:prstGeom prst="rect">
            <a:avLst/>
          </a:prstGeom>
        </p:spPr>
      </p:pic>
      <p:pic>
        <p:nvPicPr>
          <p:cNvPr id="34" name="Graphic 33" descr="Jail Break with solid fill">
            <a:extLst>
              <a:ext uri="{FF2B5EF4-FFF2-40B4-BE49-F238E27FC236}">
                <a16:creationId xmlns:a16="http://schemas.microsoft.com/office/drawing/2014/main" id="{4E536718-8613-9CD1-B7F9-3C7FA998B2A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235206" y="3541661"/>
            <a:ext cx="914400" cy="914400"/>
          </a:xfrm>
          <a:prstGeom prst="rect">
            <a:avLst/>
          </a:prstGeom>
        </p:spPr>
      </p:pic>
      <p:pic>
        <p:nvPicPr>
          <p:cNvPr id="35" name="Graphic 34" descr="Internet Of Things with solid fill">
            <a:extLst>
              <a:ext uri="{FF2B5EF4-FFF2-40B4-BE49-F238E27FC236}">
                <a16:creationId xmlns:a16="http://schemas.microsoft.com/office/drawing/2014/main" id="{46C6C1B9-CCD7-CEC0-6350-AC9B52B6D81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232855" y="1491477"/>
            <a:ext cx="914400" cy="914400"/>
          </a:xfrm>
          <a:prstGeom prst="rect">
            <a:avLst/>
          </a:prstGeom>
        </p:spPr>
      </p:pic>
      <p:sp>
        <p:nvSpPr>
          <p:cNvPr id="36" name="Freeform: Shape 35">
            <a:extLst>
              <a:ext uri="{FF2B5EF4-FFF2-40B4-BE49-F238E27FC236}">
                <a16:creationId xmlns:a16="http://schemas.microsoft.com/office/drawing/2014/main" id="{CC886E79-7582-24F8-408B-709C635D85FA}"/>
              </a:ext>
            </a:extLst>
          </p:cNvPr>
          <p:cNvSpPr/>
          <p:nvPr/>
        </p:nvSpPr>
        <p:spPr>
          <a:xfrm>
            <a:off x="5059228" y="5172002"/>
            <a:ext cx="1040758" cy="763168"/>
          </a:xfrm>
          <a:custGeom>
            <a:avLst/>
            <a:gdLst>
              <a:gd name="connsiteX0" fmla="*/ 0 w 1040758"/>
              <a:gd name="connsiteY0" fmla="*/ 0 h 763168"/>
              <a:gd name="connsiteX1" fmla="*/ 734425 w 1040758"/>
              <a:gd name="connsiteY1" fmla="*/ 0 h 763168"/>
              <a:gd name="connsiteX2" fmla="*/ 1040758 w 1040758"/>
              <a:gd name="connsiteY2" fmla="*/ 763168 h 763168"/>
              <a:gd name="connsiteX3" fmla="*/ 306333 w 1040758"/>
              <a:gd name="connsiteY3" fmla="*/ 763168 h 763168"/>
            </a:gdLst>
            <a:ahLst/>
            <a:cxnLst>
              <a:cxn ang="0">
                <a:pos x="connsiteX0" y="connsiteY0"/>
              </a:cxn>
              <a:cxn ang="0">
                <a:pos x="connsiteX1" y="connsiteY1"/>
              </a:cxn>
              <a:cxn ang="0">
                <a:pos x="connsiteX2" y="connsiteY2"/>
              </a:cxn>
              <a:cxn ang="0">
                <a:pos x="connsiteX3" y="connsiteY3"/>
              </a:cxn>
            </a:cxnLst>
            <a:rect l="l" t="t" r="r" b="b"/>
            <a:pathLst>
              <a:path w="1040758" h="763168">
                <a:moveTo>
                  <a:pt x="0" y="0"/>
                </a:moveTo>
                <a:lnTo>
                  <a:pt x="734425" y="0"/>
                </a:lnTo>
                <a:lnTo>
                  <a:pt x="1040758" y="763168"/>
                </a:lnTo>
                <a:lnTo>
                  <a:pt x="306333" y="763168"/>
                </a:lnTo>
                <a:close/>
              </a:path>
            </a:pathLst>
          </a:custGeom>
          <a:solidFill>
            <a:schemeClr val="bg1">
              <a:lumMod val="85000"/>
            </a:schemeClr>
          </a:solidFill>
          <a:ln>
            <a:noFill/>
          </a:ln>
          <a:effectLst>
            <a:innerShdw dist="88900" dir="108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F3F3871E-3EBE-672D-35CD-035DCFC3F633}"/>
              </a:ext>
            </a:extLst>
          </p:cNvPr>
          <p:cNvSpPr/>
          <p:nvPr/>
        </p:nvSpPr>
        <p:spPr>
          <a:xfrm rot="10800000">
            <a:off x="6051010" y="1030224"/>
            <a:ext cx="1043662" cy="770405"/>
          </a:xfrm>
          <a:custGeom>
            <a:avLst/>
            <a:gdLst>
              <a:gd name="connsiteX0" fmla="*/ 1043662 w 1043662"/>
              <a:gd name="connsiteY0" fmla="*/ 770405 h 770405"/>
              <a:gd name="connsiteX1" fmla="*/ 309237 w 1043662"/>
              <a:gd name="connsiteY1" fmla="*/ 770405 h 770405"/>
              <a:gd name="connsiteX2" fmla="*/ 0 w 1043662"/>
              <a:gd name="connsiteY2" fmla="*/ 0 h 770405"/>
              <a:gd name="connsiteX3" fmla="*/ 734425 w 1043662"/>
              <a:gd name="connsiteY3" fmla="*/ 0 h 770405"/>
            </a:gdLst>
            <a:ahLst/>
            <a:cxnLst>
              <a:cxn ang="0">
                <a:pos x="connsiteX0" y="connsiteY0"/>
              </a:cxn>
              <a:cxn ang="0">
                <a:pos x="connsiteX1" y="connsiteY1"/>
              </a:cxn>
              <a:cxn ang="0">
                <a:pos x="connsiteX2" y="connsiteY2"/>
              </a:cxn>
              <a:cxn ang="0">
                <a:pos x="connsiteX3" y="connsiteY3"/>
              </a:cxn>
            </a:cxnLst>
            <a:rect l="l" t="t" r="r" b="b"/>
            <a:pathLst>
              <a:path w="1043662" h="770405">
                <a:moveTo>
                  <a:pt x="1043662" y="770405"/>
                </a:moveTo>
                <a:lnTo>
                  <a:pt x="309237" y="770405"/>
                </a:lnTo>
                <a:lnTo>
                  <a:pt x="0" y="0"/>
                </a:lnTo>
                <a:lnTo>
                  <a:pt x="734425" y="0"/>
                </a:lnTo>
                <a:close/>
              </a:path>
            </a:pathLst>
          </a:custGeom>
          <a:solidFill>
            <a:schemeClr val="bg1">
              <a:lumMod val="85000"/>
            </a:schemeClr>
          </a:solidFill>
          <a:ln>
            <a:noFill/>
          </a:ln>
          <a:effectLst>
            <a:innerShdw dist="88900" dir="108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 name="Picture 1" descr="A blue text on a black background&#10;&#10;Description automatically generated">
            <a:extLst>
              <a:ext uri="{FF2B5EF4-FFF2-40B4-BE49-F238E27FC236}">
                <a16:creationId xmlns:a16="http://schemas.microsoft.com/office/drawing/2014/main" id="{2B04F77C-5284-1DB0-7C47-7F4B943B694C}"/>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3" name="Picture 2">
            <a:extLst>
              <a:ext uri="{FF2B5EF4-FFF2-40B4-BE49-F238E27FC236}">
                <a16:creationId xmlns:a16="http://schemas.microsoft.com/office/drawing/2014/main" id="{A563C0F1-2D02-FA5F-EFD3-A5BEAEE1286D}"/>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1795400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250"/>
                            </p:stCondLst>
                            <p:childTnLst>
                              <p:par>
                                <p:cTn id="18" presetID="42"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750"/>
                                        <p:tgtEl>
                                          <p:spTgt spid="13"/>
                                        </p:tgtEl>
                                      </p:cBhvr>
                                    </p:animEffect>
                                    <p:anim calcmode="lin" valueType="num">
                                      <p:cBhvr>
                                        <p:cTn id="21" dur="750" fill="hold"/>
                                        <p:tgtEl>
                                          <p:spTgt spid="13"/>
                                        </p:tgtEl>
                                        <p:attrNameLst>
                                          <p:attrName>ppt_x</p:attrName>
                                        </p:attrNameLst>
                                      </p:cBhvr>
                                      <p:tavLst>
                                        <p:tav tm="0">
                                          <p:val>
                                            <p:strVal val="#ppt_x"/>
                                          </p:val>
                                        </p:tav>
                                        <p:tav tm="100000">
                                          <p:val>
                                            <p:strVal val="#ppt_x"/>
                                          </p:val>
                                        </p:tav>
                                      </p:tavLst>
                                    </p:anim>
                                    <p:anim calcmode="lin" valueType="num">
                                      <p:cBhvr>
                                        <p:cTn id="22" dur="750" fill="hold"/>
                                        <p:tgtEl>
                                          <p:spTgt spid="13"/>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750"/>
                                        <p:tgtEl>
                                          <p:spTgt spid="11"/>
                                        </p:tgtEl>
                                      </p:cBhvr>
                                    </p:animEffect>
                                    <p:anim calcmode="lin" valueType="num">
                                      <p:cBhvr>
                                        <p:cTn id="34" dur="750" fill="hold"/>
                                        <p:tgtEl>
                                          <p:spTgt spid="11"/>
                                        </p:tgtEl>
                                        <p:attrNameLst>
                                          <p:attrName>ppt_x</p:attrName>
                                        </p:attrNameLst>
                                      </p:cBhvr>
                                      <p:tavLst>
                                        <p:tav tm="0">
                                          <p:val>
                                            <p:strVal val="#ppt_x"/>
                                          </p:val>
                                        </p:tav>
                                        <p:tav tm="100000">
                                          <p:val>
                                            <p:strVal val="#ppt_x"/>
                                          </p:val>
                                        </p:tav>
                                      </p:tavLst>
                                    </p:anim>
                                    <p:anim calcmode="lin" valueType="num">
                                      <p:cBhvr>
                                        <p:cTn id="35" dur="750" fill="hold"/>
                                        <p:tgtEl>
                                          <p:spTgt spid="11"/>
                                        </p:tgtEl>
                                        <p:attrNameLst>
                                          <p:attrName>ppt_y</p:attrName>
                                        </p:attrNameLst>
                                      </p:cBhvr>
                                      <p:tavLst>
                                        <p:tav tm="0">
                                          <p:val>
                                            <p:strVal val="#ppt_y+.1"/>
                                          </p:val>
                                        </p:tav>
                                        <p:tav tm="100000">
                                          <p:val>
                                            <p:strVal val="#ppt_y"/>
                                          </p:val>
                                        </p:tav>
                                      </p:tavLst>
                                    </p:anim>
                                  </p:childTnLst>
                                </p:cTn>
                              </p:par>
                            </p:childTnLst>
                          </p:cTn>
                        </p:par>
                        <p:par>
                          <p:cTn id="36" fill="hold">
                            <p:stCondLst>
                              <p:cond delay="325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par>
                          <p:cTn id="43" fill="hold">
                            <p:stCondLst>
                              <p:cond delay="3750"/>
                            </p:stCondLst>
                            <p:childTnLst>
                              <p:par>
                                <p:cTn id="44" presetID="42"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750"/>
                                        <p:tgtEl>
                                          <p:spTgt spid="15"/>
                                        </p:tgtEl>
                                      </p:cBhvr>
                                    </p:animEffect>
                                    <p:anim calcmode="lin" valueType="num">
                                      <p:cBhvr>
                                        <p:cTn id="47" dur="750" fill="hold"/>
                                        <p:tgtEl>
                                          <p:spTgt spid="15"/>
                                        </p:tgtEl>
                                        <p:attrNameLst>
                                          <p:attrName>ppt_x</p:attrName>
                                        </p:attrNameLst>
                                      </p:cBhvr>
                                      <p:tavLst>
                                        <p:tav tm="0">
                                          <p:val>
                                            <p:strVal val="#ppt_x"/>
                                          </p:val>
                                        </p:tav>
                                        <p:tav tm="100000">
                                          <p:val>
                                            <p:strVal val="#ppt_x"/>
                                          </p:val>
                                        </p:tav>
                                      </p:tavLst>
                                    </p:anim>
                                    <p:anim calcmode="lin" valueType="num">
                                      <p:cBhvr>
                                        <p:cTn id="48" dur="750" fill="hold"/>
                                        <p:tgtEl>
                                          <p:spTgt spid="15"/>
                                        </p:tgtEl>
                                        <p:attrNameLst>
                                          <p:attrName>ppt_y</p:attrName>
                                        </p:attrNameLst>
                                      </p:cBhvr>
                                      <p:tavLst>
                                        <p:tav tm="0">
                                          <p:val>
                                            <p:strVal val="#ppt_y+.1"/>
                                          </p:val>
                                        </p:tav>
                                        <p:tav tm="100000">
                                          <p:val>
                                            <p:strVal val="#ppt_y"/>
                                          </p:val>
                                        </p:tav>
                                      </p:tavLst>
                                    </p:anim>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5000"/>
                            </p:stCondLst>
                            <p:childTnLst>
                              <p:par>
                                <p:cTn id="57" presetID="2" presetClass="entr" presetSubtype="1"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0-#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ppt_x"/>
                                          </p:val>
                                        </p:tav>
                                        <p:tav tm="100000">
                                          <p:val>
                                            <p:strVal val="#ppt_x"/>
                                          </p:val>
                                        </p:tav>
                                      </p:tavLst>
                                    </p:anim>
                                    <p:anim calcmode="lin" valueType="num">
                                      <p:cBhvr additive="base">
                                        <p:cTn id="6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animBg="1"/>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F9D93-42BD-E337-E8BE-D40AD2B1FA87}"/>
            </a:ext>
          </a:extLst>
        </p:cNvPr>
        <p:cNvGrpSpPr/>
        <p:nvPr/>
      </p:nvGrpSpPr>
      <p:grpSpPr>
        <a:xfrm>
          <a:off x="0" y="0"/>
          <a:ext cx="0" cy="0"/>
          <a:chOff x="0" y="0"/>
          <a:chExt cx="0" cy="0"/>
        </a:xfrm>
      </p:grpSpPr>
      <p:sp>
        <p:nvSpPr>
          <p:cNvPr id="54" name="Title 1">
            <a:extLst>
              <a:ext uri="{FF2B5EF4-FFF2-40B4-BE49-F238E27FC236}">
                <a16:creationId xmlns:a16="http://schemas.microsoft.com/office/drawing/2014/main" id="{7E0F809B-D7E7-2F2B-BA2F-49980472600A}"/>
              </a:ext>
            </a:extLst>
          </p:cNvPr>
          <p:cNvSpPr txBox="1">
            <a:spLocks/>
          </p:cNvSpPr>
          <p:nvPr/>
        </p:nvSpPr>
        <p:spPr>
          <a:xfrm>
            <a:off x="549910" y="323148"/>
            <a:ext cx="7777226" cy="570793"/>
          </a:xfrm>
          <a:prstGeom prst="rect">
            <a:avLst/>
          </a:prstGeom>
        </p:spPr>
        <p:txBody>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latin typeface="Franklin Gothic Demi" panose="020B0703020102020204" pitchFamily="34" charset="0"/>
              </a:rPr>
              <a:t>Cloud Computing Models and Security</a:t>
            </a:r>
          </a:p>
        </p:txBody>
      </p:sp>
      <p:pic>
        <p:nvPicPr>
          <p:cNvPr id="25" name="Graphic 13" descr="Books on shelf with solid fill">
            <a:extLst>
              <a:ext uri="{FF2B5EF4-FFF2-40B4-BE49-F238E27FC236}">
                <a16:creationId xmlns:a16="http://schemas.microsoft.com/office/drawing/2014/main" id="{C51258AA-2F8A-71E5-221C-90429898DE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37017" y="1953537"/>
            <a:ext cx="1298585" cy="1298585"/>
          </a:xfrm>
          <a:prstGeom prst="rect">
            <a:avLst/>
          </a:prstGeom>
        </p:spPr>
      </p:pic>
      <p:sp>
        <p:nvSpPr>
          <p:cNvPr id="26" name="Freeform 3">
            <a:extLst>
              <a:ext uri="{FF2B5EF4-FFF2-40B4-BE49-F238E27FC236}">
                <a16:creationId xmlns:a16="http://schemas.microsoft.com/office/drawing/2014/main" id="{75937BE9-C877-873A-71C4-5B1E9C2C4703}"/>
              </a:ext>
            </a:extLst>
          </p:cNvPr>
          <p:cNvSpPr/>
          <p:nvPr/>
        </p:nvSpPr>
        <p:spPr>
          <a:xfrm>
            <a:off x="549910" y="2602830"/>
            <a:ext cx="2792018" cy="2505719"/>
          </a:xfrm>
          <a:custGeom>
            <a:avLst/>
            <a:gdLst>
              <a:gd name="connsiteX0" fmla="*/ 268088 w 357450"/>
              <a:gd name="connsiteY0" fmla="*/ 0 h 309227"/>
              <a:gd name="connsiteX1" fmla="*/ 89363 w 357450"/>
              <a:gd name="connsiteY1" fmla="*/ 0 h 309227"/>
              <a:gd name="connsiteX2" fmla="*/ 0 w 357450"/>
              <a:gd name="connsiteY2" fmla="*/ 154878 h 309227"/>
              <a:gd name="connsiteX3" fmla="*/ 89363 w 357450"/>
              <a:gd name="connsiteY3" fmla="*/ 309228 h 309227"/>
              <a:gd name="connsiteX4" fmla="*/ 268088 w 357450"/>
              <a:gd name="connsiteY4" fmla="*/ 309228 h 309227"/>
              <a:gd name="connsiteX5" fmla="*/ 357451 w 357450"/>
              <a:gd name="connsiteY5" fmla="*/ 154878 h 309227"/>
              <a:gd name="connsiteX6" fmla="*/ 268088 w 357450"/>
              <a:gd name="connsiteY6" fmla="*/ 0 h 30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450" h="309227">
                <a:moveTo>
                  <a:pt x="268088" y="0"/>
                </a:moveTo>
                <a:lnTo>
                  <a:pt x="89363" y="0"/>
                </a:lnTo>
                <a:lnTo>
                  <a:pt x="0" y="154878"/>
                </a:lnTo>
                <a:lnTo>
                  <a:pt x="89363" y="309228"/>
                </a:lnTo>
                <a:lnTo>
                  <a:pt x="268088" y="309228"/>
                </a:lnTo>
                <a:lnTo>
                  <a:pt x="357451" y="154878"/>
                </a:lnTo>
                <a:lnTo>
                  <a:pt x="268088" y="0"/>
                </a:lnTo>
                <a:close/>
              </a:path>
            </a:pathLst>
          </a:custGeom>
          <a:solidFill>
            <a:srgbClr val="4495A2"/>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27" name="Group 26">
            <a:extLst>
              <a:ext uri="{FF2B5EF4-FFF2-40B4-BE49-F238E27FC236}">
                <a16:creationId xmlns:a16="http://schemas.microsoft.com/office/drawing/2014/main" id="{1FAAE6E3-7ECD-8F9D-37B3-5B5B24651B30}"/>
              </a:ext>
            </a:extLst>
          </p:cNvPr>
          <p:cNvGrpSpPr/>
          <p:nvPr/>
        </p:nvGrpSpPr>
        <p:grpSpPr>
          <a:xfrm>
            <a:off x="2855292" y="1488942"/>
            <a:ext cx="8593380" cy="2302010"/>
            <a:chOff x="3837172" y="1819272"/>
            <a:chExt cx="6102660" cy="1575834"/>
          </a:xfrm>
          <a:solidFill>
            <a:srgbClr val="F9D448"/>
          </a:solidFill>
        </p:grpSpPr>
        <p:sp>
          <p:nvSpPr>
            <p:cNvPr id="55" name="Freeform 6">
              <a:extLst>
                <a:ext uri="{FF2B5EF4-FFF2-40B4-BE49-F238E27FC236}">
                  <a16:creationId xmlns:a16="http://schemas.microsoft.com/office/drawing/2014/main" id="{DB339096-5861-8D5B-2633-B07EB56DA567}"/>
                </a:ext>
              </a:extLst>
            </p:cNvPr>
            <p:cNvSpPr/>
            <p:nvPr/>
          </p:nvSpPr>
          <p:spPr>
            <a:xfrm>
              <a:off x="4117658" y="1820575"/>
              <a:ext cx="5822174" cy="1527048"/>
            </a:xfrm>
            <a:custGeom>
              <a:avLst/>
              <a:gdLst>
                <a:gd name="connsiteX0" fmla="*/ 761433 w 897856"/>
                <a:gd name="connsiteY0" fmla="*/ 0 h 273283"/>
                <a:gd name="connsiteX1" fmla="*/ 0 w 897856"/>
                <a:gd name="connsiteY1" fmla="*/ 0 h 273283"/>
                <a:gd name="connsiteX2" fmla="*/ 0 w 897856"/>
                <a:gd name="connsiteY2" fmla="*/ 273283 h 273283"/>
                <a:gd name="connsiteX3" fmla="*/ 761433 w 897856"/>
                <a:gd name="connsiteY3" fmla="*/ 273283 h 273283"/>
                <a:gd name="connsiteX4" fmla="*/ 897856 w 897856"/>
                <a:gd name="connsiteY4" fmla="*/ 136906 h 273283"/>
                <a:gd name="connsiteX5" fmla="*/ 897856 w 897856"/>
                <a:gd name="connsiteY5" fmla="*/ 136906 h 273283"/>
                <a:gd name="connsiteX6" fmla="*/ 761433 w 897856"/>
                <a:gd name="connsiteY6" fmla="*/ 529 h 273283"/>
                <a:gd name="connsiteX7" fmla="*/ 757731 w 897856"/>
                <a:gd name="connsiteY7" fmla="*/ 259011 h 273283"/>
                <a:gd name="connsiteX8" fmla="*/ 635056 w 897856"/>
                <a:gd name="connsiteY8" fmla="*/ 136377 h 273283"/>
                <a:gd name="connsiteX9" fmla="*/ 757731 w 897856"/>
                <a:gd name="connsiteY9" fmla="*/ 13743 h 273283"/>
                <a:gd name="connsiteX10" fmla="*/ 880407 w 897856"/>
                <a:gd name="connsiteY10" fmla="*/ 136377 h 273283"/>
                <a:gd name="connsiteX11" fmla="*/ 757731 w 897856"/>
                <a:gd name="connsiteY11" fmla="*/ 259011 h 273283"/>
                <a:gd name="connsiteX0" fmla="*/ 761733 w 898156"/>
                <a:gd name="connsiteY0" fmla="*/ 0 h 273283"/>
                <a:gd name="connsiteX1" fmla="*/ 300 w 898156"/>
                <a:gd name="connsiteY1" fmla="*/ 0 h 273283"/>
                <a:gd name="connsiteX2" fmla="*/ 0 w 898156"/>
                <a:gd name="connsiteY2" fmla="*/ 138231 h 273283"/>
                <a:gd name="connsiteX3" fmla="*/ 300 w 898156"/>
                <a:gd name="connsiteY3" fmla="*/ 273283 h 273283"/>
                <a:gd name="connsiteX4" fmla="*/ 761733 w 898156"/>
                <a:gd name="connsiteY4" fmla="*/ 273283 h 273283"/>
                <a:gd name="connsiteX5" fmla="*/ 898156 w 898156"/>
                <a:gd name="connsiteY5" fmla="*/ 136906 h 273283"/>
                <a:gd name="connsiteX6" fmla="*/ 898156 w 898156"/>
                <a:gd name="connsiteY6" fmla="*/ 136906 h 273283"/>
                <a:gd name="connsiteX7" fmla="*/ 761733 w 898156"/>
                <a:gd name="connsiteY7" fmla="*/ 529 h 273283"/>
                <a:gd name="connsiteX8" fmla="*/ 761733 w 898156"/>
                <a:gd name="connsiteY8" fmla="*/ 0 h 273283"/>
                <a:gd name="connsiteX9" fmla="*/ 758031 w 898156"/>
                <a:gd name="connsiteY9" fmla="*/ 259011 h 273283"/>
                <a:gd name="connsiteX10" fmla="*/ 635356 w 898156"/>
                <a:gd name="connsiteY10" fmla="*/ 136377 h 273283"/>
                <a:gd name="connsiteX11" fmla="*/ 758031 w 898156"/>
                <a:gd name="connsiteY11" fmla="*/ 13743 h 273283"/>
                <a:gd name="connsiteX12" fmla="*/ 880707 w 898156"/>
                <a:gd name="connsiteY12" fmla="*/ 136377 h 273283"/>
                <a:gd name="connsiteX13" fmla="*/ 758031 w 898156"/>
                <a:gd name="connsiteY13" fmla="*/ 259011 h 273283"/>
                <a:gd name="connsiteX0" fmla="*/ 784056 w 920479"/>
                <a:gd name="connsiteY0" fmla="*/ 0 h 273283"/>
                <a:gd name="connsiteX1" fmla="*/ 22623 w 920479"/>
                <a:gd name="connsiteY1" fmla="*/ 0 h 273283"/>
                <a:gd name="connsiteX2" fmla="*/ 0 w 920479"/>
                <a:gd name="connsiteY2" fmla="*/ 139519 h 273283"/>
                <a:gd name="connsiteX3" fmla="*/ 22623 w 920479"/>
                <a:gd name="connsiteY3" fmla="*/ 273283 h 273283"/>
                <a:gd name="connsiteX4" fmla="*/ 784056 w 920479"/>
                <a:gd name="connsiteY4" fmla="*/ 273283 h 273283"/>
                <a:gd name="connsiteX5" fmla="*/ 920479 w 920479"/>
                <a:gd name="connsiteY5" fmla="*/ 136906 h 273283"/>
                <a:gd name="connsiteX6" fmla="*/ 920479 w 920479"/>
                <a:gd name="connsiteY6" fmla="*/ 136906 h 273283"/>
                <a:gd name="connsiteX7" fmla="*/ 784056 w 920479"/>
                <a:gd name="connsiteY7" fmla="*/ 529 h 273283"/>
                <a:gd name="connsiteX8" fmla="*/ 784056 w 920479"/>
                <a:gd name="connsiteY8" fmla="*/ 0 h 273283"/>
                <a:gd name="connsiteX9" fmla="*/ 780354 w 920479"/>
                <a:gd name="connsiteY9" fmla="*/ 259011 h 273283"/>
                <a:gd name="connsiteX10" fmla="*/ 657679 w 920479"/>
                <a:gd name="connsiteY10" fmla="*/ 136377 h 273283"/>
                <a:gd name="connsiteX11" fmla="*/ 780354 w 920479"/>
                <a:gd name="connsiteY11" fmla="*/ 13743 h 273283"/>
                <a:gd name="connsiteX12" fmla="*/ 903030 w 920479"/>
                <a:gd name="connsiteY12" fmla="*/ 136377 h 273283"/>
                <a:gd name="connsiteX13" fmla="*/ 780354 w 920479"/>
                <a:gd name="connsiteY13" fmla="*/ 259011 h 273283"/>
                <a:gd name="connsiteX0" fmla="*/ 913185 w 1049608"/>
                <a:gd name="connsiteY0" fmla="*/ 0 h 273283"/>
                <a:gd name="connsiteX1" fmla="*/ 151752 w 1049608"/>
                <a:gd name="connsiteY1" fmla="*/ 0 h 273283"/>
                <a:gd name="connsiteX2" fmla="*/ 0 w 1049608"/>
                <a:gd name="connsiteY2" fmla="*/ 169520 h 273283"/>
                <a:gd name="connsiteX3" fmla="*/ 151752 w 1049608"/>
                <a:gd name="connsiteY3" fmla="*/ 273283 h 273283"/>
                <a:gd name="connsiteX4" fmla="*/ 913185 w 1049608"/>
                <a:gd name="connsiteY4" fmla="*/ 273283 h 273283"/>
                <a:gd name="connsiteX5" fmla="*/ 1049608 w 1049608"/>
                <a:gd name="connsiteY5" fmla="*/ 136906 h 273283"/>
                <a:gd name="connsiteX6" fmla="*/ 1049608 w 1049608"/>
                <a:gd name="connsiteY6" fmla="*/ 136906 h 273283"/>
                <a:gd name="connsiteX7" fmla="*/ 913185 w 1049608"/>
                <a:gd name="connsiteY7" fmla="*/ 529 h 273283"/>
                <a:gd name="connsiteX8" fmla="*/ 913185 w 1049608"/>
                <a:gd name="connsiteY8" fmla="*/ 0 h 273283"/>
                <a:gd name="connsiteX9" fmla="*/ 909483 w 1049608"/>
                <a:gd name="connsiteY9" fmla="*/ 259011 h 273283"/>
                <a:gd name="connsiteX10" fmla="*/ 786808 w 1049608"/>
                <a:gd name="connsiteY10" fmla="*/ 136377 h 273283"/>
                <a:gd name="connsiteX11" fmla="*/ 909483 w 1049608"/>
                <a:gd name="connsiteY11" fmla="*/ 13743 h 273283"/>
                <a:gd name="connsiteX12" fmla="*/ 1032159 w 1049608"/>
                <a:gd name="connsiteY12" fmla="*/ 136377 h 273283"/>
                <a:gd name="connsiteX13" fmla="*/ 909483 w 1049608"/>
                <a:gd name="connsiteY13" fmla="*/ 259011 h 27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9608" h="273283">
                  <a:moveTo>
                    <a:pt x="913185" y="0"/>
                  </a:moveTo>
                  <a:lnTo>
                    <a:pt x="151752" y="0"/>
                  </a:lnTo>
                  <a:lnTo>
                    <a:pt x="0" y="169520"/>
                  </a:lnTo>
                  <a:lnTo>
                    <a:pt x="151752" y="273283"/>
                  </a:lnTo>
                  <a:lnTo>
                    <a:pt x="913185" y="273283"/>
                  </a:lnTo>
                  <a:cubicBezTo>
                    <a:pt x="988799" y="273283"/>
                    <a:pt x="1049608" y="211966"/>
                    <a:pt x="1049608" y="136906"/>
                  </a:cubicBezTo>
                  <a:lnTo>
                    <a:pt x="1049608" y="136906"/>
                  </a:lnTo>
                  <a:cubicBezTo>
                    <a:pt x="1049608" y="61317"/>
                    <a:pt x="988271" y="529"/>
                    <a:pt x="913185" y="529"/>
                  </a:cubicBezTo>
                  <a:lnTo>
                    <a:pt x="913185" y="0"/>
                  </a:lnTo>
                  <a:close/>
                  <a:moveTo>
                    <a:pt x="909483" y="259011"/>
                  </a:moveTo>
                  <a:cubicBezTo>
                    <a:pt x="841801" y="259011"/>
                    <a:pt x="786808" y="204037"/>
                    <a:pt x="786808" y="136377"/>
                  </a:cubicBezTo>
                  <a:cubicBezTo>
                    <a:pt x="786808" y="68717"/>
                    <a:pt x="841801" y="13743"/>
                    <a:pt x="909483" y="13743"/>
                  </a:cubicBezTo>
                  <a:cubicBezTo>
                    <a:pt x="977167" y="13743"/>
                    <a:pt x="1032159" y="68717"/>
                    <a:pt x="1032159" y="136377"/>
                  </a:cubicBezTo>
                  <a:cubicBezTo>
                    <a:pt x="1032159" y="204037"/>
                    <a:pt x="977167" y="259011"/>
                    <a:pt x="909483" y="259011"/>
                  </a:cubicBezTo>
                  <a:close/>
                </a:path>
              </a:pathLst>
            </a:custGeom>
            <a:grp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56" name="Group 55">
              <a:extLst>
                <a:ext uri="{FF2B5EF4-FFF2-40B4-BE49-F238E27FC236}">
                  <a16:creationId xmlns:a16="http://schemas.microsoft.com/office/drawing/2014/main" id="{6BF7AF2B-2445-4E73-C592-5706F56A9389}"/>
                </a:ext>
              </a:extLst>
            </p:cNvPr>
            <p:cNvGrpSpPr/>
            <p:nvPr/>
          </p:nvGrpSpPr>
          <p:grpSpPr>
            <a:xfrm>
              <a:off x="5098814" y="2077779"/>
              <a:ext cx="3302785" cy="903448"/>
              <a:chOff x="8921977" y="1612358"/>
              <a:chExt cx="2926080" cy="903448"/>
            </a:xfrm>
            <a:grpFill/>
          </p:grpSpPr>
          <p:sp>
            <p:nvSpPr>
              <p:cNvPr id="59" name="TextBox 8">
                <a:extLst>
                  <a:ext uri="{FF2B5EF4-FFF2-40B4-BE49-F238E27FC236}">
                    <a16:creationId xmlns:a16="http://schemas.microsoft.com/office/drawing/2014/main" id="{326730AF-9712-8CB9-AFBC-A2873350B33C}"/>
                  </a:ext>
                </a:extLst>
              </p:cNvPr>
              <p:cNvSpPr txBox="1"/>
              <p:nvPr/>
            </p:nvSpPr>
            <p:spPr>
              <a:xfrm>
                <a:off x="8921977" y="1612358"/>
                <a:ext cx="2926080" cy="316031"/>
              </a:xfrm>
              <a:prstGeom prst="rect">
                <a:avLst/>
              </a:prstGeom>
              <a:grp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noProof="1">
                    <a:solidFill>
                      <a:schemeClr val="tx1">
                        <a:lumMod val="85000"/>
                        <a:lumOff val="15000"/>
                      </a:schemeClr>
                    </a:solidFill>
                    <a:latin typeface="Franklin Gothic Book" panose="020B0503020102020204" pitchFamily="34" charset="0"/>
                  </a:rPr>
                  <a:t>Service Models</a:t>
                </a:r>
              </a:p>
            </p:txBody>
          </p:sp>
          <p:sp>
            <p:nvSpPr>
              <p:cNvPr id="60" name="TextBox 9">
                <a:extLst>
                  <a:ext uri="{FF2B5EF4-FFF2-40B4-BE49-F238E27FC236}">
                    <a16:creationId xmlns:a16="http://schemas.microsoft.com/office/drawing/2014/main" id="{F7AE0116-2E62-2E01-622C-EC00977284A2}"/>
                  </a:ext>
                </a:extLst>
              </p:cNvPr>
              <p:cNvSpPr txBox="1"/>
              <p:nvPr/>
            </p:nvSpPr>
            <p:spPr>
              <a:xfrm>
                <a:off x="8921977" y="1925881"/>
                <a:ext cx="2926080" cy="589925"/>
              </a:xfrm>
              <a:prstGeom prst="rect">
                <a:avLst/>
              </a:prstGeom>
              <a:grp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250" b="1" noProof="1">
                    <a:solidFill>
                      <a:schemeClr val="tx1">
                        <a:lumMod val="85000"/>
                        <a:lumOff val="15000"/>
                      </a:schemeClr>
                    </a:solidFill>
                    <a:latin typeface="Franklin Gothic Book" panose="020B0503020102020204" pitchFamily="34" charset="0"/>
                  </a:rPr>
                  <a:t>Software as a Service (SaaS):  </a:t>
                </a:r>
                <a:r>
                  <a:rPr lang="en-US" sz="1250" noProof="1">
                    <a:solidFill>
                      <a:schemeClr val="tx1">
                        <a:lumMod val="85000"/>
                        <a:lumOff val="15000"/>
                      </a:schemeClr>
                    </a:solidFill>
                    <a:latin typeface="Franklin Gothic Book" panose="020B0503020102020204" pitchFamily="34" charset="0"/>
                  </a:rPr>
                  <a:t>Application-level security.</a:t>
                </a:r>
              </a:p>
              <a:p>
                <a:pPr marL="285750" indent="-285750">
                  <a:buFont typeface="Arial" panose="020B0604020202020204" pitchFamily="34" charset="0"/>
                  <a:buChar char="•"/>
                </a:pPr>
                <a:r>
                  <a:rPr lang="en-US" sz="1250" b="1" noProof="1">
                    <a:solidFill>
                      <a:schemeClr val="tx1">
                        <a:lumMod val="85000"/>
                        <a:lumOff val="15000"/>
                      </a:schemeClr>
                    </a:solidFill>
                    <a:latin typeface="Franklin Gothic Book" panose="020B0503020102020204" pitchFamily="34" charset="0"/>
                  </a:rPr>
                  <a:t>Platform as a Service (PaaS): </a:t>
                </a:r>
                <a:r>
                  <a:rPr lang="en-US" sz="1250" noProof="1">
                    <a:solidFill>
                      <a:schemeClr val="tx1">
                        <a:lumMod val="85000"/>
                        <a:lumOff val="15000"/>
                      </a:schemeClr>
                    </a:solidFill>
                    <a:latin typeface="Franklin Gothic Book" panose="020B0503020102020204" pitchFamily="34" charset="0"/>
                  </a:rPr>
                  <a:t>Platform &amp; application security.</a:t>
                </a:r>
              </a:p>
              <a:p>
                <a:pPr marL="285750" indent="-285750">
                  <a:buFont typeface="Arial" panose="020B0604020202020204" pitchFamily="34" charset="0"/>
                  <a:buChar char="•"/>
                </a:pPr>
                <a:r>
                  <a:rPr lang="en-US" sz="1250" b="1" noProof="1">
                    <a:solidFill>
                      <a:schemeClr val="tx1">
                        <a:lumMod val="85000"/>
                        <a:lumOff val="15000"/>
                      </a:schemeClr>
                    </a:solidFill>
                    <a:latin typeface="Franklin Gothic Book" panose="020B0503020102020204" pitchFamily="34" charset="0"/>
                  </a:rPr>
                  <a:t>Infrastructure as a Service (IaaS): </a:t>
                </a:r>
                <a:r>
                  <a:rPr lang="en-US" sz="1250" noProof="1">
                    <a:solidFill>
                      <a:schemeClr val="tx1">
                        <a:lumMod val="85000"/>
                        <a:lumOff val="15000"/>
                      </a:schemeClr>
                    </a:solidFill>
                    <a:latin typeface="Franklin Gothic Book" panose="020B0503020102020204" pitchFamily="34" charset="0"/>
                  </a:rPr>
                  <a:t>Full stack security responsibility.</a:t>
                </a:r>
              </a:p>
            </p:txBody>
          </p:sp>
        </p:grpSp>
        <p:sp>
          <p:nvSpPr>
            <p:cNvPr id="57" name="Freeform 5">
              <a:extLst>
                <a:ext uri="{FF2B5EF4-FFF2-40B4-BE49-F238E27FC236}">
                  <a16:creationId xmlns:a16="http://schemas.microsoft.com/office/drawing/2014/main" id="{23A57DC4-7AF8-76A3-8C81-7ED7AA92B2CE}"/>
                </a:ext>
              </a:extLst>
            </p:cNvPr>
            <p:cNvSpPr/>
            <p:nvPr/>
          </p:nvSpPr>
          <p:spPr>
            <a:xfrm>
              <a:off x="3837172" y="1819272"/>
              <a:ext cx="1123373" cy="1575834"/>
            </a:xfrm>
            <a:custGeom>
              <a:avLst/>
              <a:gdLst>
                <a:gd name="connsiteX0" fmla="*/ 0 w 202519"/>
                <a:gd name="connsiteY0" fmla="*/ 126863 h 281740"/>
                <a:gd name="connsiteX1" fmla="*/ 202520 w 202519"/>
                <a:gd name="connsiteY1" fmla="*/ 0 h 281740"/>
                <a:gd name="connsiteX2" fmla="*/ 202520 w 202519"/>
                <a:gd name="connsiteY2" fmla="*/ 273283 h 281740"/>
                <a:gd name="connsiteX3" fmla="*/ 89363 w 202519"/>
                <a:gd name="connsiteY3" fmla="*/ 281741 h 281740"/>
                <a:gd name="connsiteX4" fmla="*/ 0 w 202519"/>
                <a:gd name="connsiteY4" fmla="*/ 126863 h 28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19" h="281740">
                  <a:moveTo>
                    <a:pt x="0" y="126863"/>
                  </a:moveTo>
                  <a:lnTo>
                    <a:pt x="202520" y="0"/>
                  </a:lnTo>
                  <a:lnTo>
                    <a:pt x="202520" y="273283"/>
                  </a:lnTo>
                  <a:lnTo>
                    <a:pt x="89363" y="281741"/>
                  </a:lnTo>
                  <a:lnTo>
                    <a:pt x="0" y="126863"/>
                  </a:lnTo>
                  <a:close/>
                </a:path>
              </a:pathLst>
            </a:custGeom>
            <a:solidFill>
              <a:srgbClr val="AE9432"/>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6BE62B03-3949-DE0D-0C94-89E646E77D51}"/>
              </a:ext>
            </a:extLst>
          </p:cNvPr>
          <p:cNvGrpSpPr/>
          <p:nvPr/>
        </p:nvGrpSpPr>
        <p:grpSpPr>
          <a:xfrm>
            <a:off x="2853387" y="3941640"/>
            <a:ext cx="8595284" cy="2302010"/>
            <a:chOff x="3835819" y="3464198"/>
            <a:chExt cx="6104012" cy="1575834"/>
          </a:xfrm>
          <a:solidFill>
            <a:srgbClr val="ED7D31"/>
          </a:solidFill>
        </p:grpSpPr>
        <p:sp>
          <p:nvSpPr>
            <p:cNvPr id="32" name="Freeform 7">
              <a:extLst>
                <a:ext uri="{FF2B5EF4-FFF2-40B4-BE49-F238E27FC236}">
                  <a16:creationId xmlns:a16="http://schemas.microsoft.com/office/drawing/2014/main" id="{8EE3B718-E8C6-2C8B-637B-EA47BA0B68C0}"/>
                </a:ext>
              </a:extLst>
            </p:cNvPr>
            <p:cNvSpPr/>
            <p:nvPr/>
          </p:nvSpPr>
          <p:spPr>
            <a:xfrm>
              <a:off x="4014312" y="3511680"/>
              <a:ext cx="5925519" cy="1527048"/>
            </a:xfrm>
            <a:custGeom>
              <a:avLst/>
              <a:gdLst>
                <a:gd name="connsiteX0" fmla="*/ 761433 w 897856"/>
                <a:gd name="connsiteY0" fmla="*/ 0 h 273283"/>
                <a:gd name="connsiteX1" fmla="*/ 0 w 897856"/>
                <a:gd name="connsiteY1" fmla="*/ 0 h 273283"/>
                <a:gd name="connsiteX2" fmla="*/ 0 w 897856"/>
                <a:gd name="connsiteY2" fmla="*/ 273283 h 273283"/>
                <a:gd name="connsiteX3" fmla="*/ 761433 w 897856"/>
                <a:gd name="connsiteY3" fmla="*/ 273283 h 273283"/>
                <a:gd name="connsiteX4" fmla="*/ 897856 w 897856"/>
                <a:gd name="connsiteY4" fmla="*/ 136906 h 273283"/>
                <a:gd name="connsiteX5" fmla="*/ 897856 w 897856"/>
                <a:gd name="connsiteY5" fmla="*/ 136906 h 273283"/>
                <a:gd name="connsiteX6" fmla="*/ 761433 w 897856"/>
                <a:gd name="connsiteY6" fmla="*/ 528 h 273283"/>
                <a:gd name="connsiteX7" fmla="*/ 757731 w 897856"/>
                <a:gd name="connsiteY7" fmla="*/ 259011 h 273283"/>
                <a:gd name="connsiteX8" fmla="*/ 635056 w 897856"/>
                <a:gd name="connsiteY8" fmla="*/ 136377 h 273283"/>
                <a:gd name="connsiteX9" fmla="*/ 757731 w 897856"/>
                <a:gd name="connsiteY9" fmla="*/ 13743 h 273283"/>
                <a:gd name="connsiteX10" fmla="*/ 880407 w 897856"/>
                <a:gd name="connsiteY10" fmla="*/ 136377 h 273283"/>
                <a:gd name="connsiteX11" fmla="*/ 757731 w 897856"/>
                <a:gd name="connsiteY11" fmla="*/ 259011 h 273283"/>
                <a:gd name="connsiteX0" fmla="*/ 761733 w 898156"/>
                <a:gd name="connsiteY0" fmla="*/ 0 h 273283"/>
                <a:gd name="connsiteX1" fmla="*/ 300 w 898156"/>
                <a:gd name="connsiteY1" fmla="*/ 0 h 273283"/>
                <a:gd name="connsiteX2" fmla="*/ 0 w 898156"/>
                <a:gd name="connsiteY2" fmla="*/ 136770 h 273283"/>
                <a:gd name="connsiteX3" fmla="*/ 300 w 898156"/>
                <a:gd name="connsiteY3" fmla="*/ 273283 h 273283"/>
                <a:gd name="connsiteX4" fmla="*/ 761733 w 898156"/>
                <a:gd name="connsiteY4" fmla="*/ 273283 h 273283"/>
                <a:gd name="connsiteX5" fmla="*/ 898156 w 898156"/>
                <a:gd name="connsiteY5" fmla="*/ 136906 h 273283"/>
                <a:gd name="connsiteX6" fmla="*/ 898156 w 898156"/>
                <a:gd name="connsiteY6" fmla="*/ 136906 h 273283"/>
                <a:gd name="connsiteX7" fmla="*/ 761733 w 898156"/>
                <a:gd name="connsiteY7" fmla="*/ 528 h 273283"/>
                <a:gd name="connsiteX8" fmla="*/ 761733 w 898156"/>
                <a:gd name="connsiteY8" fmla="*/ 0 h 273283"/>
                <a:gd name="connsiteX9" fmla="*/ 758031 w 898156"/>
                <a:gd name="connsiteY9" fmla="*/ 259011 h 273283"/>
                <a:gd name="connsiteX10" fmla="*/ 635356 w 898156"/>
                <a:gd name="connsiteY10" fmla="*/ 136377 h 273283"/>
                <a:gd name="connsiteX11" fmla="*/ 758031 w 898156"/>
                <a:gd name="connsiteY11" fmla="*/ 13743 h 273283"/>
                <a:gd name="connsiteX12" fmla="*/ 880707 w 898156"/>
                <a:gd name="connsiteY12" fmla="*/ 136377 h 273283"/>
                <a:gd name="connsiteX13" fmla="*/ 758031 w 898156"/>
                <a:gd name="connsiteY13" fmla="*/ 259011 h 273283"/>
                <a:gd name="connsiteX0" fmla="*/ 782339 w 918762"/>
                <a:gd name="connsiteY0" fmla="*/ 0 h 273283"/>
                <a:gd name="connsiteX1" fmla="*/ 20906 w 918762"/>
                <a:gd name="connsiteY1" fmla="*/ 0 h 273283"/>
                <a:gd name="connsiteX2" fmla="*/ 0 w 918762"/>
                <a:gd name="connsiteY2" fmla="*/ 137629 h 273283"/>
                <a:gd name="connsiteX3" fmla="*/ 20906 w 918762"/>
                <a:gd name="connsiteY3" fmla="*/ 273283 h 273283"/>
                <a:gd name="connsiteX4" fmla="*/ 782339 w 918762"/>
                <a:gd name="connsiteY4" fmla="*/ 273283 h 273283"/>
                <a:gd name="connsiteX5" fmla="*/ 918762 w 918762"/>
                <a:gd name="connsiteY5" fmla="*/ 136906 h 273283"/>
                <a:gd name="connsiteX6" fmla="*/ 918762 w 918762"/>
                <a:gd name="connsiteY6" fmla="*/ 136906 h 273283"/>
                <a:gd name="connsiteX7" fmla="*/ 782339 w 918762"/>
                <a:gd name="connsiteY7" fmla="*/ 528 h 273283"/>
                <a:gd name="connsiteX8" fmla="*/ 782339 w 918762"/>
                <a:gd name="connsiteY8" fmla="*/ 0 h 273283"/>
                <a:gd name="connsiteX9" fmla="*/ 778637 w 918762"/>
                <a:gd name="connsiteY9" fmla="*/ 259011 h 273283"/>
                <a:gd name="connsiteX10" fmla="*/ 655962 w 918762"/>
                <a:gd name="connsiteY10" fmla="*/ 136377 h 273283"/>
                <a:gd name="connsiteX11" fmla="*/ 778637 w 918762"/>
                <a:gd name="connsiteY11" fmla="*/ 13743 h 273283"/>
                <a:gd name="connsiteX12" fmla="*/ 901313 w 918762"/>
                <a:gd name="connsiteY12" fmla="*/ 136377 h 273283"/>
                <a:gd name="connsiteX13" fmla="*/ 778637 w 918762"/>
                <a:gd name="connsiteY13" fmla="*/ 259011 h 273283"/>
                <a:gd name="connsiteX0" fmla="*/ 793071 w 929494"/>
                <a:gd name="connsiteY0" fmla="*/ 0 h 273283"/>
                <a:gd name="connsiteX1" fmla="*/ 31638 w 929494"/>
                <a:gd name="connsiteY1" fmla="*/ 0 h 273283"/>
                <a:gd name="connsiteX2" fmla="*/ 0 w 929494"/>
                <a:gd name="connsiteY2" fmla="*/ 138481 h 273283"/>
                <a:gd name="connsiteX3" fmla="*/ 31638 w 929494"/>
                <a:gd name="connsiteY3" fmla="*/ 273283 h 273283"/>
                <a:gd name="connsiteX4" fmla="*/ 793071 w 929494"/>
                <a:gd name="connsiteY4" fmla="*/ 273283 h 273283"/>
                <a:gd name="connsiteX5" fmla="*/ 929494 w 929494"/>
                <a:gd name="connsiteY5" fmla="*/ 136906 h 273283"/>
                <a:gd name="connsiteX6" fmla="*/ 929494 w 929494"/>
                <a:gd name="connsiteY6" fmla="*/ 136906 h 273283"/>
                <a:gd name="connsiteX7" fmla="*/ 793071 w 929494"/>
                <a:gd name="connsiteY7" fmla="*/ 528 h 273283"/>
                <a:gd name="connsiteX8" fmla="*/ 793071 w 929494"/>
                <a:gd name="connsiteY8" fmla="*/ 0 h 273283"/>
                <a:gd name="connsiteX9" fmla="*/ 789369 w 929494"/>
                <a:gd name="connsiteY9" fmla="*/ 259011 h 273283"/>
                <a:gd name="connsiteX10" fmla="*/ 666694 w 929494"/>
                <a:gd name="connsiteY10" fmla="*/ 136377 h 273283"/>
                <a:gd name="connsiteX11" fmla="*/ 789369 w 929494"/>
                <a:gd name="connsiteY11" fmla="*/ 13743 h 273283"/>
                <a:gd name="connsiteX12" fmla="*/ 912045 w 929494"/>
                <a:gd name="connsiteY12" fmla="*/ 136377 h 273283"/>
                <a:gd name="connsiteX13" fmla="*/ 789369 w 929494"/>
                <a:gd name="connsiteY13" fmla="*/ 259011 h 273283"/>
                <a:gd name="connsiteX0" fmla="*/ 931816 w 1068239"/>
                <a:gd name="connsiteY0" fmla="*/ 0 h 273283"/>
                <a:gd name="connsiteX1" fmla="*/ 170383 w 1068239"/>
                <a:gd name="connsiteY1" fmla="*/ 0 h 273283"/>
                <a:gd name="connsiteX2" fmla="*/ 0 w 1068239"/>
                <a:gd name="connsiteY2" fmla="*/ 130299 h 273283"/>
                <a:gd name="connsiteX3" fmla="*/ 170383 w 1068239"/>
                <a:gd name="connsiteY3" fmla="*/ 273283 h 273283"/>
                <a:gd name="connsiteX4" fmla="*/ 931816 w 1068239"/>
                <a:gd name="connsiteY4" fmla="*/ 273283 h 273283"/>
                <a:gd name="connsiteX5" fmla="*/ 1068239 w 1068239"/>
                <a:gd name="connsiteY5" fmla="*/ 136906 h 273283"/>
                <a:gd name="connsiteX6" fmla="*/ 1068239 w 1068239"/>
                <a:gd name="connsiteY6" fmla="*/ 136906 h 273283"/>
                <a:gd name="connsiteX7" fmla="*/ 931816 w 1068239"/>
                <a:gd name="connsiteY7" fmla="*/ 528 h 273283"/>
                <a:gd name="connsiteX8" fmla="*/ 931816 w 1068239"/>
                <a:gd name="connsiteY8" fmla="*/ 0 h 273283"/>
                <a:gd name="connsiteX9" fmla="*/ 928114 w 1068239"/>
                <a:gd name="connsiteY9" fmla="*/ 259011 h 273283"/>
                <a:gd name="connsiteX10" fmla="*/ 805439 w 1068239"/>
                <a:gd name="connsiteY10" fmla="*/ 136377 h 273283"/>
                <a:gd name="connsiteX11" fmla="*/ 928114 w 1068239"/>
                <a:gd name="connsiteY11" fmla="*/ 13743 h 273283"/>
                <a:gd name="connsiteX12" fmla="*/ 1050790 w 1068239"/>
                <a:gd name="connsiteY12" fmla="*/ 136377 h 273283"/>
                <a:gd name="connsiteX13" fmla="*/ 928114 w 1068239"/>
                <a:gd name="connsiteY13" fmla="*/ 259011 h 27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8239" h="273283">
                  <a:moveTo>
                    <a:pt x="931816" y="0"/>
                  </a:moveTo>
                  <a:lnTo>
                    <a:pt x="170383" y="0"/>
                  </a:lnTo>
                  <a:lnTo>
                    <a:pt x="0" y="130299"/>
                  </a:lnTo>
                  <a:lnTo>
                    <a:pt x="170383" y="273283"/>
                  </a:lnTo>
                  <a:lnTo>
                    <a:pt x="931816" y="273283"/>
                  </a:lnTo>
                  <a:cubicBezTo>
                    <a:pt x="1007430" y="273283"/>
                    <a:pt x="1068239" y="211966"/>
                    <a:pt x="1068239" y="136906"/>
                  </a:cubicBezTo>
                  <a:lnTo>
                    <a:pt x="1068239" y="136906"/>
                  </a:lnTo>
                  <a:cubicBezTo>
                    <a:pt x="1068239" y="61317"/>
                    <a:pt x="1006902" y="528"/>
                    <a:pt x="931816" y="528"/>
                  </a:cubicBezTo>
                  <a:lnTo>
                    <a:pt x="931816" y="0"/>
                  </a:lnTo>
                  <a:close/>
                  <a:moveTo>
                    <a:pt x="928114" y="259011"/>
                  </a:moveTo>
                  <a:cubicBezTo>
                    <a:pt x="860432" y="259011"/>
                    <a:pt x="805439" y="204037"/>
                    <a:pt x="805439" y="136377"/>
                  </a:cubicBezTo>
                  <a:cubicBezTo>
                    <a:pt x="805439" y="68717"/>
                    <a:pt x="860432" y="13743"/>
                    <a:pt x="928114" y="13743"/>
                  </a:cubicBezTo>
                  <a:cubicBezTo>
                    <a:pt x="995798" y="13743"/>
                    <a:pt x="1050790" y="68717"/>
                    <a:pt x="1050790" y="136377"/>
                  </a:cubicBezTo>
                  <a:cubicBezTo>
                    <a:pt x="1050790" y="204037"/>
                    <a:pt x="995798" y="259011"/>
                    <a:pt x="928114" y="259011"/>
                  </a:cubicBezTo>
                  <a:close/>
                </a:path>
              </a:pathLst>
            </a:custGeom>
            <a:grp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34" name="Group 33">
              <a:extLst>
                <a:ext uri="{FF2B5EF4-FFF2-40B4-BE49-F238E27FC236}">
                  <a16:creationId xmlns:a16="http://schemas.microsoft.com/office/drawing/2014/main" id="{D17BDCCD-53D7-C2C5-E90E-901B5087F83A}"/>
                </a:ext>
              </a:extLst>
            </p:cNvPr>
            <p:cNvGrpSpPr/>
            <p:nvPr/>
          </p:nvGrpSpPr>
          <p:grpSpPr>
            <a:xfrm>
              <a:off x="5098814" y="3781335"/>
              <a:ext cx="3302785" cy="1035127"/>
              <a:chOff x="8921977" y="1612359"/>
              <a:chExt cx="2926080" cy="1035127"/>
            </a:xfrm>
            <a:grpFill/>
          </p:grpSpPr>
          <p:sp>
            <p:nvSpPr>
              <p:cNvPr id="37" name="TextBox 11">
                <a:extLst>
                  <a:ext uri="{FF2B5EF4-FFF2-40B4-BE49-F238E27FC236}">
                    <a16:creationId xmlns:a16="http://schemas.microsoft.com/office/drawing/2014/main" id="{6BA52237-3742-82E1-A8E1-AEE942CA9309}"/>
                  </a:ext>
                </a:extLst>
              </p:cNvPr>
              <p:cNvSpPr txBox="1"/>
              <p:nvPr/>
            </p:nvSpPr>
            <p:spPr>
              <a:xfrm>
                <a:off x="8921977" y="1612359"/>
                <a:ext cx="2926080" cy="316031"/>
              </a:xfrm>
              <a:prstGeom prst="rect">
                <a:avLst/>
              </a:prstGeom>
              <a:grp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noProof="1">
                    <a:solidFill>
                      <a:schemeClr val="tx1">
                        <a:lumMod val="85000"/>
                        <a:lumOff val="15000"/>
                      </a:schemeClr>
                    </a:solidFill>
                    <a:latin typeface="Franklin Gothic Book" panose="020B0503020102020204" pitchFamily="34" charset="0"/>
                  </a:rPr>
                  <a:t>Deployment Models</a:t>
                </a:r>
              </a:p>
            </p:txBody>
          </p:sp>
          <p:sp>
            <p:nvSpPr>
              <p:cNvPr id="49" name="TextBox 12">
                <a:extLst>
                  <a:ext uri="{FF2B5EF4-FFF2-40B4-BE49-F238E27FC236}">
                    <a16:creationId xmlns:a16="http://schemas.microsoft.com/office/drawing/2014/main" id="{13E7D34C-F037-81A5-A186-0C398938F62E}"/>
                  </a:ext>
                </a:extLst>
              </p:cNvPr>
              <p:cNvSpPr txBox="1"/>
              <p:nvPr/>
            </p:nvSpPr>
            <p:spPr>
              <a:xfrm>
                <a:off x="8921977" y="1925881"/>
                <a:ext cx="2926080" cy="721605"/>
              </a:xfrm>
              <a:prstGeom prst="rect">
                <a:avLst/>
              </a:prstGeom>
              <a:grp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250" b="1" noProof="1">
                    <a:solidFill>
                      <a:schemeClr val="tx1">
                        <a:lumMod val="85000"/>
                        <a:lumOff val="15000"/>
                      </a:schemeClr>
                    </a:solidFill>
                    <a:latin typeface="Franklin Gothic Book" panose="020B0503020102020204" pitchFamily="34" charset="0"/>
                  </a:rPr>
                  <a:t>Public Cloud: </a:t>
                </a:r>
                <a:r>
                  <a:rPr lang="en-US" sz="1250" noProof="1">
                    <a:solidFill>
                      <a:schemeClr val="tx1">
                        <a:lumMod val="85000"/>
                        <a:lumOff val="15000"/>
                      </a:schemeClr>
                    </a:solidFill>
                    <a:latin typeface="Franklin Gothic Book" panose="020B0503020102020204" pitchFamily="34" charset="0"/>
                  </a:rPr>
                  <a:t>Shared infrastructure, higher risk exposure.</a:t>
                </a:r>
              </a:p>
              <a:p>
                <a:pPr marL="285750" indent="-285750">
                  <a:buFont typeface="Arial" panose="020B0604020202020204" pitchFamily="34" charset="0"/>
                  <a:buChar char="•"/>
                </a:pPr>
                <a:r>
                  <a:rPr lang="en-US" sz="1250" b="1" noProof="1">
                    <a:solidFill>
                      <a:schemeClr val="tx1">
                        <a:lumMod val="85000"/>
                        <a:lumOff val="15000"/>
                      </a:schemeClr>
                    </a:solidFill>
                    <a:latin typeface="Franklin Gothic Book" panose="020B0503020102020204" pitchFamily="34" charset="0"/>
                  </a:rPr>
                  <a:t>Private Cloud: </a:t>
                </a:r>
                <a:r>
                  <a:rPr lang="en-US" sz="1250" noProof="1">
                    <a:solidFill>
                      <a:schemeClr val="tx1">
                        <a:lumMod val="85000"/>
                        <a:lumOff val="15000"/>
                      </a:schemeClr>
                    </a:solidFill>
                    <a:latin typeface="Franklin Gothic Book" panose="020B0503020102020204" pitchFamily="34" charset="0"/>
                  </a:rPr>
                  <a:t>Dedicated resources, controlled environment.</a:t>
                </a:r>
              </a:p>
              <a:p>
                <a:pPr marL="285750" indent="-285750">
                  <a:buFont typeface="Arial" panose="020B0604020202020204" pitchFamily="34" charset="0"/>
                  <a:buChar char="•"/>
                </a:pPr>
                <a:r>
                  <a:rPr lang="en-US" sz="1250" b="1" noProof="1">
                    <a:solidFill>
                      <a:schemeClr val="tx1">
                        <a:lumMod val="85000"/>
                        <a:lumOff val="15000"/>
                      </a:schemeClr>
                    </a:solidFill>
                    <a:latin typeface="Franklin Gothic Book" panose="020B0503020102020204" pitchFamily="34" charset="0"/>
                  </a:rPr>
                  <a:t>Hybrid Cloud: </a:t>
                </a:r>
                <a:r>
                  <a:rPr lang="en-US" sz="1250" noProof="1">
                    <a:solidFill>
                      <a:schemeClr val="tx1">
                        <a:lumMod val="85000"/>
                        <a:lumOff val="15000"/>
                      </a:schemeClr>
                    </a:solidFill>
                    <a:latin typeface="Franklin Gothic Book" panose="020B0503020102020204" pitchFamily="34" charset="0"/>
                  </a:rPr>
                  <a:t>Mixed approach, complex security management.</a:t>
                </a:r>
              </a:p>
              <a:p>
                <a:pPr marL="285750" indent="-285750">
                  <a:buFont typeface="Arial" panose="020B0604020202020204" pitchFamily="34" charset="0"/>
                  <a:buChar char="•"/>
                </a:pPr>
                <a:r>
                  <a:rPr lang="en-US" sz="1250" b="1" noProof="1">
                    <a:solidFill>
                      <a:schemeClr val="tx1">
                        <a:lumMod val="85000"/>
                        <a:lumOff val="15000"/>
                      </a:schemeClr>
                    </a:solidFill>
                    <a:latin typeface="Franklin Gothic Book" panose="020B0503020102020204" pitchFamily="34" charset="0"/>
                  </a:rPr>
                  <a:t>Community Cloud: </a:t>
                </a:r>
                <a:r>
                  <a:rPr lang="en-US" sz="1250" noProof="1">
                    <a:solidFill>
                      <a:schemeClr val="tx1">
                        <a:lumMod val="85000"/>
                        <a:lumOff val="15000"/>
                      </a:schemeClr>
                    </a:solidFill>
                    <a:latin typeface="Franklin Gothic Book" panose="020B0503020102020204" pitchFamily="34" charset="0"/>
                  </a:rPr>
                  <a:t>Shared among organizations with similar requirements.</a:t>
                </a:r>
              </a:p>
            </p:txBody>
          </p:sp>
        </p:grpSp>
        <p:sp>
          <p:nvSpPr>
            <p:cNvPr id="35" name="Freeform 4">
              <a:extLst>
                <a:ext uri="{FF2B5EF4-FFF2-40B4-BE49-F238E27FC236}">
                  <a16:creationId xmlns:a16="http://schemas.microsoft.com/office/drawing/2014/main" id="{4B212087-0ADA-55E5-0BD6-66E345F48084}"/>
                </a:ext>
              </a:extLst>
            </p:cNvPr>
            <p:cNvSpPr/>
            <p:nvPr/>
          </p:nvSpPr>
          <p:spPr>
            <a:xfrm>
              <a:off x="3835819" y="3464198"/>
              <a:ext cx="1123373" cy="1575834"/>
            </a:xfrm>
            <a:custGeom>
              <a:avLst/>
              <a:gdLst>
                <a:gd name="connsiteX0" fmla="*/ 202520 w 202519"/>
                <a:gd name="connsiteY0" fmla="*/ 281741 h 281740"/>
                <a:gd name="connsiteX1" fmla="*/ 0 w 202519"/>
                <a:gd name="connsiteY1" fmla="*/ 154878 h 281740"/>
                <a:gd name="connsiteX2" fmla="*/ 89363 w 202519"/>
                <a:gd name="connsiteY2" fmla="*/ 0 h 281740"/>
                <a:gd name="connsiteX3" fmla="*/ 202520 w 202519"/>
                <a:gd name="connsiteY3" fmla="*/ 8458 h 281740"/>
                <a:gd name="connsiteX4" fmla="*/ 202520 w 202519"/>
                <a:gd name="connsiteY4" fmla="*/ 281741 h 28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19" h="281740">
                  <a:moveTo>
                    <a:pt x="202520" y="281741"/>
                  </a:moveTo>
                  <a:lnTo>
                    <a:pt x="0" y="154878"/>
                  </a:lnTo>
                  <a:lnTo>
                    <a:pt x="89363" y="0"/>
                  </a:lnTo>
                  <a:lnTo>
                    <a:pt x="202520" y="8458"/>
                  </a:lnTo>
                  <a:lnTo>
                    <a:pt x="202520" y="281741"/>
                  </a:lnTo>
                  <a:close/>
                </a:path>
              </a:pathLst>
            </a:custGeom>
            <a:solidFill>
              <a:schemeClr val="accent2">
                <a:lumMod val="75000"/>
              </a:schemeClr>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pic>
        <p:nvPicPr>
          <p:cNvPr id="61" name="Graphic 13" descr="Server with solid fill">
            <a:extLst>
              <a:ext uri="{FF2B5EF4-FFF2-40B4-BE49-F238E27FC236}">
                <a16:creationId xmlns:a16="http://schemas.microsoft.com/office/drawing/2014/main" id="{6445796B-81CC-ECED-689C-3231AA42B96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37017" y="4477081"/>
            <a:ext cx="1298585" cy="1298585"/>
          </a:xfrm>
          <a:prstGeom prst="rect">
            <a:avLst/>
          </a:prstGeom>
        </p:spPr>
      </p:pic>
      <p:pic>
        <p:nvPicPr>
          <p:cNvPr id="24" name="Graphic 14" descr="Internet Of Things with solid fill">
            <a:extLst>
              <a:ext uri="{FF2B5EF4-FFF2-40B4-BE49-F238E27FC236}">
                <a16:creationId xmlns:a16="http://schemas.microsoft.com/office/drawing/2014/main" id="{1CDFF768-59EA-D593-DAAB-C738942404C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17753" y="3227523"/>
            <a:ext cx="1256332" cy="1256332"/>
          </a:xfrm>
          <a:prstGeom prst="rect">
            <a:avLst/>
          </a:prstGeom>
        </p:spPr>
      </p:pic>
      <p:pic>
        <p:nvPicPr>
          <p:cNvPr id="2" name="Picture 1" descr="A blue text on a black background&#10;&#10;Description automatically generated">
            <a:extLst>
              <a:ext uri="{FF2B5EF4-FFF2-40B4-BE49-F238E27FC236}">
                <a16:creationId xmlns:a16="http://schemas.microsoft.com/office/drawing/2014/main" id="{4BAA50C7-3C7C-5193-E68E-6D987326147F}"/>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3" name="Picture 2">
            <a:extLst>
              <a:ext uri="{FF2B5EF4-FFF2-40B4-BE49-F238E27FC236}">
                <a16:creationId xmlns:a16="http://schemas.microsoft.com/office/drawing/2014/main" id="{F7D995D6-9F9F-F33C-97A2-8EAF3A0DEAE6}"/>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844579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loud shaped hard drive with cables">
            <a:extLst>
              <a:ext uri="{FF2B5EF4-FFF2-40B4-BE49-F238E27FC236}">
                <a16:creationId xmlns:a16="http://schemas.microsoft.com/office/drawing/2014/main" id="{F903853D-8B21-F68D-9424-6577ED3710B8}"/>
              </a:ext>
            </a:extLst>
          </p:cNvPr>
          <p:cNvPicPr>
            <a:picLocks noChangeAspect="1"/>
          </p:cNvPicPr>
          <p:nvPr/>
        </p:nvPicPr>
        <p:blipFill>
          <a:blip r:embed="rId3" cstate="screen">
            <a:duotone>
              <a:prstClr val="black"/>
              <a:schemeClr val="bg1">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3" name="Title 2">
            <a:extLst>
              <a:ext uri="{FF2B5EF4-FFF2-40B4-BE49-F238E27FC236}">
                <a16:creationId xmlns:a16="http://schemas.microsoft.com/office/drawing/2014/main" id="{9C37279A-330D-886F-340D-494A5005E5FC}"/>
              </a:ext>
            </a:extLst>
          </p:cNvPr>
          <p:cNvSpPr>
            <a:spLocks noGrp="1"/>
          </p:cNvSpPr>
          <p:nvPr>
            <p:ph type="title"/>
          </p:nvPr>
        </p:nvSpPr>
        <p:spPr>
          <a:xfrm>
            <a:off x="197464" y="5633380"/>
            <a:ext cx="11797069" cy="789891"/>
          </a:xfrm>
        </p:spPr>
        <p:txBody>
          <a:bodyPr anchor="b">
            <a:normAutofit fontScale="90000"/>
          </a:bodyPr>
          <a:lstStyle/>
          <a:p>
            <a:r>
              <a:rPr lang="en-US" dirty="0">
                <a:solidFill>
                  <a:schemeClr val="tx1">
                    <a:lumMod val="95000"/>
                  </a:schemeClr>
                </a:solidFill>
              </a:rPr>
              <a:t>Cloud Computing Security Challenges</a:t>
            </a:r>
          </a:p>
        </p:txBody>
      </p:sp>
      <p:pic>
        <p:nvPicPr>
          <p:cNvPr id="5" name="Picture 4" descr="A blue text on a black background&#10;&#10;Description automatically generated">
            <a:extLst>
              <a:ext uri="{FF2B5EF4-FFF2-40B4-BE49-F238E27FC236}">
                <a16:creationId xmlns:a16="http://schemas.microsoft.com/office/drawing/2014/main" id="{FAD31D58-FDF3-641F-32CB-AFD894D156E0}"/>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0513489" y="99730"/>
            <a:ext cx="974521" cy="353406"/>
          </a:xfrm>
          <a:prstGeom prst="rect">
            <a:avLst/>
          </a:prstGeom>
        </p:spPr>
      </p:pic>
      <p:pic>
        <p:nvPicPr>
          <p:cNvPr id="6" name="Picture 5">
            <a:extLst>
              <a:ext uri="{FF2B5EF4-FFF2-40B4-BE49-F238E27FC236}">
                <a16:creationId xmlns:a16="http://schemas.microsoft.com/office/drawing/2014/main" id="{5D4ABD36-2C3A-3FA1-184E-B1D64B6441C3}"/>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1627104" y="163544"/>
            <a:ext cx="476664" cy="289592"/>
          </a:xfrm>
          <a:prstGeom prst="rect">
            <a:avLst/>
          </a:prstGeom>
        </p:spPr>
      </p:pic>
    </p:spTree>
    <p:extLst>
      <p:ext uri="{BB962C8B-B14F-4D97-AF65-F5344CB8AC3E}">
        <p14:creationId xmlns:p14="http://schemas.microsoft.com/office/powerpoint/2010/main" val="28372821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9F2C-0847-4B96-339F-3BBFE2F860C2}"/>
            </a:ext>
          </a:extLst>
        </p:cNvPr>
        <p:cNvGrpSpPr/>
        <p:nvPr/>
      </p:nvGrpSpPr>
      <p:grpSpPr>
        <a:xfrm>
          <a:off x="0" y="0"/>
          <a:ext cx="0" cy="0"/>
          <a:chOff x="0" y="0"/>
          <a:chExt cx="0" cy="0"/>
        </a:xfrm>
      </p:grpSpPr>
      <p:sp>
        <p:nvSpPr>
          <p:cNvPr id="2" name="Shape">
            <a:extLst>
              <a:ext uri="{FF2B5EF4-FFF2-40B4-BE49-F238E27FC236}">
                <a16:creationId xmlns:a16="http://schemas.microsoft.com/office/drawing/2014/main" id="{BC07362D-C7C5-259E-C8FB-B3297A01D357}"/>
              </a:ext>
            </a:extLst>
          </p:cNvPr>
          <p:cNvSpPr/>
          <p:nvPr/>
        </p:nvSpPr>
        <p:spPr>
          <a:xfrm>
            <a:off x="4948434" y="1251522"/>
            <a:ext cx="1212562" cy="1328855"/>
          </a:xfrm>
          <a:custGeom>
            <a:avLst/>
            <a:gdLst/>
            <a:ahLst/>
            <a:cxnLst>
              <a:cxn ang="0">
                <a:pos x="wd2" y="hd2"/>
              </a:cxn>
              <a:cxn ang="5400000">
                <a:pos x="wd2" y="hd2"/>
              </a:cxn>
              <a:cxn ang="10800000">
                <a:pos x="wd2" y="hd2"/>
              </a:cxn>
              <a:cxn ang="16200000">
                <a:pos x="wd2" y="hd2"/>
              </a:cxn>
            </a:cxnLst>
            <a:rect l="0" t="0" r="r" b="b"/>
            <a:pathLst>
              <a:path w="21600" h="21271" extrusionOk="0">
                <a:moveTo>
                  <a:pt x="21600" y="14113"/>
                </a:moveTo>
                <a:lnTo>
                  <a:pt x="21600" y="7159"/>
                </a:lnTo>
                <a:cubicBezTo>
                  <a:pt x="21600" y="5845"/>
                  <a:pt x="20815" y="4627"/>
                  <a:pt x="19551" y="3970"/>
                </a:cubicBezTo>
                <a:lnTo>
                  <a:pt x="12849" y="493"/>
                </a:lnTo>
                <a:cubicBezTo>
                  <a:pt x="11577" y="-164"/>
                  <a:pt x="10016" y="-164"/>
                  <a:pt x="8751" y="493"/>
                </a:cubicBezTo>
                <a:lnTo>
                  <a:pt x="2049" y="3970"/>
                </a:lnTo>
                <a:cubicBezTo>
                  <a:pt x="777" y="4627"/>
                  <a:pt x="0" y="5845"/>
                  <a:pt x="0" y="7159"/>
                </a:cubicBezTo>
                <a:lnTo>
                  <a:pt x="0" y="14113"/>
                </a:lnTo>
                <a:cubicBezTo>
                  <a:pt x="0" y="15427"/>
                  <a:pt x="785" y="16645"/>
                  <a:pt x="2049" y="17302"/>
                </a:cubicBezTo>
                <a:lnTo>
                  <a:pt x="8751" y="20779"/>
                </a:lnTo>
                <a:cubicBezTo>
                  <a:pt x="10023" y="21436"/>
                  <a:pt x="11584" y="21436"/>
                  <a:pt x="12849" y="20779"/>
                </a:cubicBezTo>
                <a:lnTo>
                  <a:pt x="19551" y="17302"/>
                </a:lnTo>
                <a:cubicBezTo>
                  <a:pt x="20815" y="16645"/>
                  <a:pt x="21600" y="15427"/>
                  <a:pt x="21600" y="14113"/>
                </a:cubicBezTo>
                <a:close/>
              </a:path>
            </a:pathLst>
          </a:custGeom>
          <a:solidFill>
            <a:srgbClr val="F9D448"/>
          </a:solidFill>
          <a:ln w="12700">
            <a:miter lim="400000"/>
          </a:ln>
        </p:spPr>
        <p:txBody>
          <a:bodyPr lIns="38100" tIns="38100" rIns="38100" bIns="38100" anchor="ctr"/>
          <a:lstStyle/>
          <a:p>
            <a:pPr>
              <a:defRPr sz="3000"/>
            </a:pPr>
            <a:endParaRPr dirty="0">
              <a:latin typeface="Franklin Gothic Book" panose="020B0503020102020204" pitchFamily="34" charset="0"/>
            </a:endParaRPr>
          </a:p>
        </p:txBody>
      </p:sp>
      <p:sp>
        <p:nvSpPr>
          <p:cNvPr id="3" name="Shape">
            <a:extLst>
              <a:ext uri="{FF2B5EF4-FFF2-40B4-BE49-F238E27FC236}">
                <a16:creationId xmlns:a16="http://schemas.microsoft.com/office/drawing/2014/main" id="{90CA0D76-B42F-D5C5-DAA5-215C6C49AEBD}"/>
              </a:ext>
            </a:extLst>
          </p:cNvPr>
          <p:cNvSpPr/>
          <p:nvPr/>
        </p:nvSpPr>
        <p:spPr>
          <a:xfrm>
            <a:off x="6060088" y="2363176"/>
            <a:ext cx="1212562" cy="1328855"/>
          </a:xfrm>
          <a:custGeom>
            <a:avLst/>
            <a:gdLst/>
            <a:ahLst/>
            <a:cxnLst>
              <a:cxn ang="0">
                <a:pos x="wd2" y="hd2"/>
              </a:cxn>
              <a:cxn ang="5400000">
                <a:pos x="wd2" y="hd2"/>
              </a:cxn>
              <a:cxn ang="10800000">
                <a:pos x="wd2" y="hd2"/>
              </a:cxn>
              <a:cxn ang="16200000">
                <a:pos x="wd2" y="hd2"/>
              </a:cxn>
            </a:cxnLst>
            <a:rect l="0" t="0" r="r" b="b"/>
            <a:pathLst>
              <a:path w="21600" h="21271" extrusionOk="0">
                <a:moveTo>
                  <a:pt x="21600" y="14113"/>
                </a:moveTo>
                <a:lnTo>
                  <a:pt x="21600" y="7159"/>
                </a:lnTo>
                <a:cubicBezTo>
                  <a:pt x="21600" y="5845"/>
                  <a:pt x="20815" y="4627"/>
                  <a:pt x="19551" y="3970"/>
                </a:cubicBezTo>
                <a:lnTo>
                  <a:pt x="12849" y="493"/>
                </a:lnTo>
                <a:cubicBezTo>
                  <a:pt x="11577" y="-164"/>
                  <a:pt x="10016" y="-164"/>
                  <a:pt x="8751" y="493"/>
                </a:cubicBezTo>
                <a:lnTo>
                  <a:pt x="2049" y="3970"/>
                </a:lnTo>
                <a:cubicBezTo>
                  <a:pt x="777" y="4627"/>
                  <a:pt x="0" y="5845"/>
                  <a:pt x="0" y="7159"/>
                </a:cubicBezTo>
                <a:lnTo>
                  <a:pt x="0" y="14113"/>
                </a:lnTo>
                <a:cubicBezTo>
                  <a:pt x="0" y="15427"/>
                  <a:pt x="785" y="16645"/>
                  <a:pt x="2049" y="17302"/>
                </a:cubicBezTo>
                <a:lnTo>
                  <a:pt x="8751" y="20779"/>
                </a:lnTo>
                <a:cubicBezTo>
                  <a:pt x="10023" y="21436"/>
                  <a:pt x="11584" y="21436"/>
                  <a:pt x="12849" y="20779"/>
                </a:cubicBezTo>
                <a:lnTo>
                  <a:pt x="19551" y="17302"/>
                </a:lnTo>
                <a:cubicBezTo>
                  <a:pt x="20823" y="16645"/>
                  <a:pt x="21600" y="15427"/>
                  <a:pt x="21600" y="14113"/>
                </a:cubicBezTo>
                <a:close/>
              </a:path>
            </a:pathLst>
          </a:custGeom>
          <a:solidFill>
            <a:srgbClr val="ED7D31"/>
          </a:solidFill>
          <a:ln w="12700">
            <a:miter lim="400000"/>
          </a:ln>
        </p:spPr>
        <p:txBody>
          <a:bodyPr lIns="38100" tIns="38100" rIns="38100" bIns="38100" anchor="ctr"/>
          <a:lstStyle/>
          <a:p>
            <a:pPr>
              <a:defRPr sz="3000"/>
            </a:pPr>
            <a:endParaRPr dirty="0">
              <a:latin typeface="Franklin Gothic Book" panose="020B0503020102020204" pitchFamily="34" charset="0"/>
            </a:endParaRPr>
          </a:p>
        </p:txBody>
      </p:sp>
      <p:sp>
        <p:nvSpPr>
          <p:cNvPr id="4" name="Shape">
            <a:extLst>
              <a:ext uri="{FF2B5EF4-FFF2-40B4-BE49-F238E27FC236}">
                <a16:creationId xmlns:a16="http://schemas.microsoft.com/office/drawing/2014/main" id="{1A7A659C-4DB7-B915-2738-CC9A7802C675}"/>
              </a:ext>
            </a:extLst>
          </p:cNvPr>
          <p:cNvSpPr/>
          <p:nvPr/>
        </p:nvSpPr>
        <p:spPr>
          <a:xfrm>
            <a:off x="4948434" y="3517586"/>
            <a:ext cx="1212562" cy="1328855"/>
          </a:xfrm>
          <a:custGeom>
            <a:avLst/>
            <a:gdLst/>
            <a:ahLst/>
            <a:cxnLst>
              <a:cxn ang="0">
                <a:pos x="wd2" y="hd2"/>
              </a:cxn>
              <a:cxn ang="5400000">
                <a:pos x="wd2" y="hd2"/>
              </a:cxn>
              <a:cxn ang="10800000">
                <a:pos x="wd2" y="hd2"/>
              </a:cxn>
              <a:cxn ang="16200000">
                <a:pos x="wd2" y="hd2"/>
              </a:cxn>
            </a:cxnLst>
            <a:rect l="0" t="0" r="r" b="b"/>
            <a:pathLst>
              <a:path w="21600" h="21271" extrusionOk="0">
                <a:moveTo>
                  <a:pt x="21600" y="14113"/>
                </a:moveTo>
                <a:lnTo>
                  <a:pt x="21600" y="7159"/>
                </a:lnTo>
                <a:cubicBezTo>
                  <a:pt x="21600" y="5845"/>
                  <a:pt x="20815" y="4627"/>
                  <a:pt x="19551" y="3970"/>
                </a:cubicBezTo>
                <a:lnTo>
                  <a:pt x="12849" y="493"/>
                </a:lnTo>
                <a:cubicBezTo>
                  <a:pt x="11577" y="-164"/>
                  <a:pt x="10016" y="-164"/>
                  <a:pt x="8751" y="493"/>
                </a:cubicBezTo>
                <a:lnTo>
                  <a:pt x="2049" y="3970"/>
                </a:lnTo>
                <a:cubicBezTo>
                  <a:pt x="777" y="4627"/>
                  <a:pt x="0" y="5845"/>
                  <a:pt x="0" y="7159"/>
                </a:cubicBezTo>
                <a:lnTo>
                  <a:pt x="0" y="14113"/>
                </a:lnTo>
                <a:cubicBezTo>
                  <a:pt x="0" y="15427"/>
                  <a:pt x="785" y="16645"/>
                  <a:pt x="2049" y="17302"/>
                </a:cubicBezTo>
                <a:lnTo>
                  <a:pt x="8751" y="20779"/>
                </a:lnTo>
                <a:cubicBezTo>
                  <a:pt x="10023" y="21436"/>
                  <a:pt x="11584" y="21436"/>
                  <a:pt x="12849" y="20779"/>
                </a:cubicBezTo>
                <a:lnTo>
                  <a:pt x="19551" y="17302"/>
                </a:lnTo>
                <a:cubicBezTo>
                  <a:pt x="20815" y="16645"/>
                  <a:pt x="21600" y="15427"/>
                  <a:pt x="21600" y="14113"/>
                </a:cubicBezTo>
                <a:close/>
              </a:path>
            </a:pathLst>
          </a:custGeom>
          <a:solidFill>
            <a:schemeClr val="accent3"/>
          </a:solidFill>
          <a:ln w="12700">
            <a:solidFill>
              <a:srgbClr val="4495A2"/>
            </a:solidFill>
            <a:miter lim="400000"/>
          </a:ln>
        </p:spPr>
        <p:txBody>
          <a:bodyPr lIns="38100" tIns="38100" rIns="38100" bIns="38100" anchor="ctr"/>
          <a:lstStyle/>
          <a:p>
            <a:pPr>
              <a:defRPr sz="3000"/>
            </a:pPr>
            <a:endParaRPr dirty="0">
              <a:latin typeface="Franklin Gothic Book" panose="020B0503020102020204" pitchFamily="34" charset="0"/>
            </a:endParaRPr>
          </a:p>
        </p:txBody>
      </p:sp>
      <p:sp>
        <p:nvSpPr>
          <p:cNvPr id="5" name="Shape">
            <a:extLst>
              <a:ext uri="{FF2B5EF4-FFF2-40B4-BE49-F238E27FC236}">
                <a16:creationId xmlns:a16="http://schemas.microsoft.com/office/drawing/2014/main" id="{9B916978-BA25-5BF9-441F-E8C679B0BFB3}"/>
              </a:ext>
            </a:extLst>
          </p:cNvPr>
          <p:cNvSpPr/>
          <p:nvPr/>
        </p:nvSpPr>
        <p:spPr>
          <a:xfrm>
            <a:off x="6060088" y="4629241"/>
            <a:ext cx="1212562" cy="1328855"/>
          </a:xfrm>
          <a:custGeom>
            <a:avLst/>
            <a:gdLst/>
            <a:ahLst/>
            <a:cxnLst>
              <a:cxn ang="0">
                <a:pos x="wd2" y="hd2"/>
              </a:cxn>
              <a:cxn ang="5400000">
                <a:pos x="wd2" y="hd2"/>
              </a:cxn>
              <a:cxn ang="10800000">
                <a:pos x="wd2" y="hd2"/>
              </a:cxn>
              <a:cxn ang="16200000">
                <a:pos x="wd2" y="hd2"/>
              </a:cxn>
            </a:cxnLst>
            <a:rect l="0" t="0" r="r" b="b"/>
            <a:pathLst>
              <a:path w="21600" h="21271" extrusionOk="0">
                <a:moveTo>
                  <a:pt x="21600" y="14113"/>
                </a:moveTo>
                <a:lnTo>
                  <a:pt x="21600" y="7159"/>
                </a:lnTo>
                <a:cubicBezTo>
                  <a:pt x="21600" y="5845"/>
                  <a:pt x="20815" y="4627"/>
                  <a:pt x="19551" y="3970"/>
                </a:cubicBezTo>
                <a:lnTo>
                  <a:pt x="12849" y="493"/>
                </a:lnTo>
                <a:cubicBezTo>
                  <a:pt x="11577" y="-164"/>
                  <a:pt x="10016" y="-164"/>
                  <a:pt x="8751" y="493"/>
                </a:cubicBezTo>
                <a:lnTo>
                  <a:pt x="2049" y="3970"/>
                </a:lnTo>
                <a:cubicBezTo>
                  <a:pt x="777" y="4627"/>
                  <a:pt x="0" y="5845"/>
                  <a:pt x="0" y="7159"/>
                </a:cubicBezTo>
                <a:lnTo>
                  <a:pt x="0" y="14113"/>
                </a:lnTo>
                <a:cubicBezTo>
                  <a:pt x="0" y="15427"/>
                  <a:pt x="785" y="16645"/>
                  <a:pt x="2049" y="17302"/>
                </a:cubicBezTo>
                <a:lnTo>
                  <a:pt x="8751" y="20779"/>
                </a:lnTo>
                <a:cubicBezTo>
                  <a:pt x="10023" y="21436"/>
                  <a:pt x="11584" y="21436"/>
                  <a:pt x="12849" y="20779"/>
                </a:cubicBezTo>
                <a:lnTo>
                  <a:pt x="19551" y="17302"/>
                </a:lnTo>
                <a:cubicBezTo>
                  <a:pt x="20823" y="16645"/>
                  <a:pt x="21600" y="15427"/>
                  <a:pt x="21600" y="14113"/>
                </a:cubicBezTo>
                <a:close/>
              </a:path>
            </a:pathLst>
          </a:custGeom>
          <a:solidFill>
            <a:srgbClr val="7CA655"/>
          </a:solidFill>
          <a:ln w="12700">
            <a:miter lim="400000"/>
          </a:ln>
        </p:spPr>
        <p:txBody>
          <a:bodyPr lIns="38100" tIns="38100" rIns="38100" bIns="38100" anchor="ctr"/>
          <a:lstStyle/>
          <a:p>
            <a:pPr>
              <a:defRPr sz="3000"/>
            </a:pPr>
            <a:endParaRPr dirty="0">
              <a:latin typeface="Franklin Gothic Book" panose="020B0503020102020204" pitchFamily="34" charset="0"/>
            </a:endParaRPr>
          </a:p>
        </p:txBody>
      </p:sp>
      <p:sp>
        <p:nvSpPr>
          <p:cNvPr id="6" name="Shape">
            <a:extLst>
              <a:ext uri="{FF2B5EF4-FFF2-40B4-BE49-F238E27FC236}">
                <a16:creationId xmlns:a16="http://schemas.microsoft.com/office/drawing/2014/main" id="{FD79CCCC-9345-4382-EDA2-FC5D04E04E85}"/>
              </a:ext>
            </a:extLst>
          </p:cNvPr>
          <p:cNvSpPr/>
          <p:nvPr/>
        </p:nvSpPr>
        <p:spPr>
          <a:xfrm>
            <a:off x="4777410" y="1037742"/>
            <a:ext cx="2687210" cy="5116381"/>
          </a:xfrm>
          <a:custGeom>
            <a:avLst/>
            <a:gdLst/>
            <a:ahLst/>
            <a:cxnLst>
              <a:cxn ang="0">
                <a:pos x="wd2" y="hd2"/>
              </a:cxn>
              <a:cxn ang="5400000">
                <a:pos x="wd2" y="hd2"/>
              </a:cxn>
              <a:cxn ang="10800000">
                <a:pos x="wd2" y="hd2"/>
              </a:cxn>
              <a:cxn ang="16200000">
                <a:pos x="wd2" y="hd2"/>
              </a:cxn>
            </a:cxnLst>
            <a:rect l="0" t="0" r="r" b="b"/>
            <a:pathLst>
              <a:path w="21600" h="21538" extrusionOk="0">
                <a:moveTo>
                  <a:pt x="15204" y="21538"/>
                </a:moveTo>
                <a:cubicBezTo>
                  <a:pt x="14775" y="21538"/>
                  <a:pt x="14345" y="21480"/>
                  <a:pt x="13964" y="21365"/>
                </a:cubicBezTo>
                <a:lnTo>
                  <a:pt x="10046" y="20181"/>
                </a:lnTo>
                <a:cubicBezTo>
                  <a:pt x="9279" y="19949"/>
                  <a:pt x="8805" y="19519"/>
                  <a:pt x="8805" y="19056"/>
                </a:cubicBezTo>
                <a:cubicBezTo>
                  <a:pt x="8805" y="18975"/>
                  <a:pt x="8929" y="18910"/>
                  <a:pt x="9083" y="18910"/>
                </a:cubicBezTo>
                <a:cubicBezTo>
                  <a:pt x="9238" y="18910"/>
                  <a:pt x="9362" y="18975"/>
                  <a:pt x="9362" y="19056"/>
                </a:cubicBezTo>
                <a:cubicBezTo>
                  <a:pt x="9362" y="19414"/>
                  <a:pt x="9729" y="19749"/>
                  <a:pt x="10324" y="19927"/>
                </a:cubicBezTo>
                <a:lnTo>
                  <a:pt x="14242" y="21111"/>
                </a:lnTo>
                <a:cubicBezTo>
                  <a:pt x="14836" y="21291"/>
                  <a:pt x="15572" y="21290"/>
                  <a:pt x="16163" y="21111"/>
                </a:cubicBezTo>
                <a:lnTo>
                  <a:pt x="20081" y="19927"/>
                </a:lnTo>
                <a:cubicBezTo>
                  <a:pt x="20676" y="19747"/>
                  <a:pt x="21043" y="19414"/>
                  <a:pt x="21043" y="19056"/>
                </a:cubicBezTo>
                <a:lnTo>
                  <a:pt x="21043" y="16687"/>
                </a:lnTo>
                <a:cubicBezTo>
                  <a:pt x="21043" y="16329"/>
                  <a:pt x="20676" y="15994"/>
                  <a:pt x="20081" y="15816"/>
                </a:cubicBezTo>
                <a:lnTo>
                  <a:pt x="16163" y="14632"/>
                </a:lnTo>
                <a:cubicBezTo>
                  <a:pt x="15569" y="14452"/>
                  <a:pt x="14833" y="14452"/>
                  <a:pt x="14238" y="14632"/>
                </a:cubicBezTo>
                <a:lnTo>
                  <a:pt x="7643" y="16632"/>
                </a:lnTo>
                <a:cubicBezTo>
                  <a:pt x="6877" y="16864"/>
                  <a:pt x="5925" y="16864"/>
                  <a:pt x="5159" y="16632"/>
                </a:cubicBezTo>
                <a:lnTo>
                  <a:pt x="1241" y="15447"/>
                </a:lnTo>
                <a:cubicBezTo>
                  <a:pt x="474" y="15215"/>
                  <a:pt x="0" y="14785"/>
                  <a:pt x="0" y="14322"/>
                </a:cubicBezTo>
                <a:lnTo>
                  <a:pt x="0" y="11954"/>
                </a:lnTo>
                <a:cubicBezTo>
                  <a:pt x="0" y="11491"/>
                  <a:pt x="474" y="11059"/>
                  <a:pt x="1241" y="10829"/>
                </a:cubicBezTo>
                <a:lnTo>
                  <a:pt x="5162" y="9643"/>
                </a:lnTo>
                <a:cubicBezTo>
                  <a:pt x="5925" y="9412"/>
                  <a:pt x="6877" y="9411"/>
                  <a:pt x="7640" y="9641"/>
                </a:cubicBezTo>
                <a:lnTo>
                  <a:pt x="14238" y="11628"/>
                </a:lnTo>
                <a:cubicBezTo>
                  <a:pt x="14830" y="11806"/>
                  <a:pt x="15565" y="11806"/>
                  <a:pt x="16156" y="11626"/>
                </a:cubicBezTo>
                <a:lnTo>
                  <a:pt x="20078" y="10440"/>
                </a:lnTo>
                <a:cubicBezTo>
                  <a:pt x="20672" y="10260"/>
                  <a:pt x="21040" y="9927"/>
                  <a:pt x="21040" y="9569"/>
                </a:cubicBezTo>
                <a:lnTo>
                  <a:pt x="21040" y="7195"/>
                </a:lnTo>
                <a:cubicBezTo>
                  <a:pt x="21040" y="6837"/>
                  <a:pt x="20672" y="6502"/>
                  <a:pt x="20078" y="6324"/>
                </a:cubicBezTo>
                <a:lnTo>
                  <a:pt x="16163" y="5140"/>
                </a:lnTo>
                <a:cubicBezTo>
                  <a:pt x="15569" y="4960"/>
                  <a:pt x="14830" y="4960"/>
                  <a:pt x="14238" y="5141"/>
                </a:cubicBezTo>
                <a:lnTo>
                  <a:pt x="7664" y="7139"/>
                </a:lnTo>
                <a:cubicBezTo>
                  <a:pt x="6884" y="7377"/>
                  <a:pt x="5918" y="7373"/>
                  <a:pt x="5141" y="7130"/>
                </a:cubicBezTo>
                <a:lnTo>
                  <a:pt x="1206" y="5896"/>
                </a:lnTo>
                <a:cubicBezTo>
                  <a:pt x="461" y="5662"/>
                  <a:pt x="0" y="5235"/>
                  <a:pt x="0" y="4780"/>
                </a:cubicBezTo>
                <a:lnTo>
                  <a:pt x="0" y="2542"/>
                </a:lnTo>
                <a:cubicBezTo>
                  <a:pt x="0" y="2089"/>
                  <a:pt x="461" y="1660"/>
                  <a:pt x="1206" y="1428"/>
                </a:cubicBezTo>
                <a:lnTo>
                  <a:pt x="5165" y="185"/>
                </a:lnTo>
                <a:cubicBezTo>
                  <a:pt x="5925" y="-53"/>
                  <a:pt x="6874" y="-62"/>
                  <a:pt x="7647" y="163"/>
                </a:cubicBezTo>
                <a:lnTo>
                  <a:pt x="11523" y="1291"/>
                </a:lnTo>
                <a:cubicBezTo>
                  <a:pt x="12310" y="1520"/>
                  <a:pt x="12798" y="1956"/>
                  <a:pt x="12798" y="2427"/>
                </a:cubicBezTo>
                <a:cubicBezTo>
                  <a:pt x="12798" y="2508"/>
                  <a:pt x="12675" y="2573"/>
                  <a:pt x="12520" y="2573"/>
                </a:cubicBezTo>
                <a:cubicBezTo>
                  <a:pt x="12365" y="2573"/>
                  <a:pt x="12242" y="2508"/>
                  <a:pt x="12242" y="2427"/>
                </a:cubicBezTo>
                <a:cubicBezTo>
                  <a:pt x="12242" y="2062"/>
                  <a:pt x="11864" y="1725"/>
                  <a:pt x="11252" y="1547"/>
                </a:cubicBezTo>
                <a:lnTo>
                  <a:pt x="7375" y="419"/>
                </a:lnTo>
                <a:cubicBezTo>
                  <a:pt x="6777" y="244"/>
                  <a:pt x="6038" y="251"/>
                  <a:pt x="5451" y="435"/>
                </a:cubicBezTo>
                <a:lnTo>
                  <a:pt x="1492" y="1678"/>
                </a:lnTo>
                <a:cubicBezTo>
                  <a:pt x="914" y="1860"/>
                  <a:pt x="557" y="2190"/>
                  <a:pt x="557" y="2542"/>
                </a:cubicBezTo>
                <a:lnTo>
                  <a:pt x="557" y="4780"/>
                </a:lnTo>
                <a:cubicBezTo>
                  <a:pt x="557" y="5132"/>
                  <a:pt x="914" y="5462"/>
                  <a:pt x="1492" y="5644"/>
                </a:cubicBezTo>
                <a:lnTo>
                  <a:pt x="5427" y="6878"/>
                </a:lnTo>
                <a:cubicBezTo>
                  <a:pt x="6028" y="7065"/>
                  <a:pt x="6774" y="7069"/>
                  <a:pt x="7379" y="6885"/>
                </a:cubicBezTo>
                <a:lnTo>
                  <a:pt x="13953" y="4888"/>
                </a:lnTo>
                <a:cubicBezTo>
                  <a:pt x="14720" y="4655"/>
                  <a:pt x="15672" y="4654"/>
                  <a:pt x="16441" y="4886"/>
                </a:cubicBezTo>
                <a:lnTo>
                  <a:pt x="20356" y="6070"/>
                </a:lnTo>
                <a:cubicBezTo>
                  <a:pt x="21122" y="6302"/>
                  <a:pt x="21597" y="6732"/>
                  <a:pt x="21597" y="7195"/>
                </a:cubicBezTo>
                <a:lnTo>
                  <a:pt x="21597" y="9564"/>
                </a:lnTo>
                <a:cubicBezTo>
                  <a:pt x="21597" y="10026"/>
                  <a:pt x="21122" y="10458"/>
                  <a:pt x="20356" y="10688"/>
                </a:cubicBezTo>
                <a:lnTo>
                  <a:pt x="16435" y="11875"/>
                </a:lnTo>
                <a:cubicBezTo>
                  <a:pt x="15672" y="12105"/>
                  <a:pt x="14720" y="12107"/>
                  <a:pt x="13957" y="11876"/>
                </a:cubicBezTo>
                <a:lnTo>
                  <a:pt x="7358" y="9889"/>
                </a:lnTo>
                <a:cubicBezTo>
                  <a:pt x="6767" y="9711"/>
                  <a:pt x="6032" y="9711"/>
                  <a:pt x="5440" y="9891"/>
                </a:cubicBezTo>
                <a:lnTo>
                  <a:pt x="1519" y="11077"/>
                </a:lnTo>
                <a:cubicBezTo>
                  <a:pt x="925" y="11257"/>
                  <a:pt x="557" y="11590"/>
                  <a:pt x="557" y="11948"/>
                </a:cubicBezTo>
                <a:lnTo>
                  <a:pt x="557" y="14317"/>
                </a:lnTo>
                <a:cubicBezTo>
                  <a:pt x="557" y="14675"/>
                  <a:pt x="925" y="15010"/>
                  <a:pt x="1519" y="15188"/>
                </a:cubicBezTo>
                <a:lnTo>
                  <a:pt x="5437" y="16372"/>
                </a:lnTo>
                <a:cubicBezTo>
                  <a:pt x="6032" y="16552"/>
                  <a:pt x="6767" y="16552"/>
                  <a:pt x="7362" y="16372"/>
                </a:cubicBezTo>
                <a:lnTo>
                  <a:pt x="13957" y="14373"/>
                </a:lnTo>
                <a:cubicBezTo>
                  <a:pt x="14723" y="14141"/>
                  <a:pt x="15675" y="14141"/>
                  <a:pt x="16441" y="14373"/>
                </a:cubicBezTo>
                <a:lnTo>
                  <a:pt x="20359" y="15557"/>
                </a:lnTo>
                <a:cubicBezTo>
                  <a:pt x="21126" y="15789"/>
                  <a:pt x="21600" y="16219"/>
                  <a:pt x="21600" y="16682"/>
                </a:cubicBezTo>
                <a:lnTo>
                  <a:pt x="21600" y="19051"/>
                </a:lnTo>
                <a:cubicBezTo>
                  <a:pt x="21600" y="19513"/>
                  <a:pt x="21126" y="19945"/>
                  <a:pt x="20359" y="20176"/>
                </a:cubicBezTo>
                <a:lnTo>
                  <a:pt x="16441" y="21360"/>
                </a:lnTo>
                <a:cubicBezTo>
                  <a:pt x="16063" y="21480"/>
                  <a:pt x="15634" y="21538"/>
                  <a:pt x="15204" y="21538"/>
                </a:cubicBezTo>
                <a:close/>
              </a:path>
            </a:pathLst>
          </a:custGeom>
          <a:solidFill>
            <a:srgbClr val="C8CACB"/>
          </a:solidFill>
          <a:ln w="12700">
            <a:miter lim="400000"/>
          </a:ln>
        </p:spPr>
        <p:txBody>
          <a:bodyPr lIns="38100" tIns="38100" rIns="38100" bIns="38100" anchor="ctr"/>
          <a:lstStyle/>
          <a:p>
            <a:pPr>
              <a:defRPr sz="3000"/>
            </a:pPr>
            <a:endParaRPr dirty="0">
              <a:latin typeface="Franklin Gothic Book" panose="020B0503020102020204" pitchFamily="34" charset="0"/>
            </a:endParaRPr>
          </a:p>
        </p:txBody>
      </p:sp>
      <p:sp>
        <p:nvSpPr>
          <p:cNvPr id="7" name="Shape">
            <a:extLst>
              <a:ext uri="{FF2B5EF4-FFF2-40B4-BE49-F238E27FC236}">
                <a16:creationId xmlns:a16="http://schemas.microsoft.com/office/drawing/2014/main" id="{DB3366A7-5750-0B27-1102-3B163DEE68FD}"/>
              </a:ext>
            </a:extLst>
          </p:cNvPr>
          <p:cNvSpPr/>
          <p:nvPr/>
        </p:nvSpPr>
        <p:spPr>
          <a:xfrm>
            <a:off x="6273868" y="3517586"/>
            <a:ext cx="4732223" cy="1291236"/>
          </a:xfrm>
          <a:custGeom>
            <a:avLst/>
            <a:gdLst/>
            <a:ahLst/>
            <a:cxnLst>
              <a:cxn ang="0">
                <a:pos x="wd2" y="hd2"/>
              </a:cxn>
              <a:cxn ang="5400000">
                <a:pos x="wd2" y="hd2"/>
              </a:cxn>
              <a:cxn ang="10800000">
                <a:pos x="wd2" y="hd2"/>
              </a:cxn>
              <a:cxn ang="16200000">
                <a:pos x="wd2" y="hd2"/>
              </a:cxn>
            </a:cxnLst>
            <a:rect l="0" t="0" r="r" b="b"/>
            <a:pathLst>
              <a:path w="21600" h="21600" extrusionOk="0">
                <a:moveTo>
                  <a:pt x="20509" y="0"/>
                </a:moveTo>
                <a:lnTo>
                  <a:pt x="6571" y="0"/>
                </a:lnTo>
                <a:cubicBezTo>
                  <a:pt x="6263" y="0"/>
                  <a:pt x="5962" y="293"/>
                  <a:pt x="5695" y="858"/>
                </a:cubicBezTo>
                <a:lnTo>
                  <a:pt x="4190" y="4041"/>
                </a:lnTo>
                <a:cubicBezTo>
                  <a:pt x="4161" y="4105"/>
                  <a:pt x="4131" y="4177"/>
                  <a:pt x="4104" y="4248"/>
                </a:cubicBezTo>
                <a:lnTo>
                  <a:pt x="2385" y="7946"/>
                </a:lnTo>
                <a:cubicBezTo>
                  <a:pt x="1965" y="8847"/>
                  <a:pt x="1444" y="8869"/>
                  <a:pt x="1019" y="7996"/>
                </a:cubicBezTo>
                <a:lnTo>
                  <a:pt x="1019" y="7996"/>
                </a:lnTo>
                <a:cubicBezTo>
                  <a:pt x="564" y="7059"/>
                  <a:pt x="0" y="8261"/>
                  <a:pt x="0" y="10178"/>
                </a:cubicBezTo>
                <a:lnTo>
                  <a:pt x="0" y="11386"/>
                </a:lnTo>
                <a:cubicBezTo>
                  <a:pt x="0" y="13332"/>
                  <a:pt x="566" y="14576"/>
                  <a:pt x="1034" y="13654"/>
                </a:cubicBezTo>
                <a:lnTo>
                  <a:pt x="1034" y="13654"/>
                </a:lnTo>
                <a:cubicBezTo>
                  <a:pt x="1452" y="12831"/>
                  <a:pt x="1955" y="12860"/>
                  <a:pt x="2365" y="13725"/>
                </a:cubicBezTo>
                <a:lnTo>
                  <a:pt x="4920" y="19104"/>
                </a:lnTo>
                <a:lnTo>
                  <a:pt x="5695" y="20742"/>
                </a:lnTo>
                <a:cubicBezTo>
                  <a:pt x="5960" y="21307"/>
                  <a:pt x="6263" y="21600"/>
                  <a:pt x="6571" y="21600"/>
                </a:cubicBezTo>
                <a:lnTo>
                  <a:pt x="20509" y="21600"/>
                </a:lnTo>
                <a:cubicBezTo>
                  <a:pt x="21112" y="21600"/>
                  <a:pt x="21600" y="19812"/>
                  <a:pt x="21600" y="17602"/>
                </a:cubicBezTo>
                <a:lnTo>
                  <a:pt x="21600" y="3984"/>
                </a:lnTo>
                <a:cubicBezTo>
                  <a:pt x="21598" y="1795"/>
                  <a:pt x="21110" y="0"/>
                  <a:pt x="20509" y="0"/>
                </a:cubicBezTo>
                <a:close/>
              </a:path>
            </a:pathLst>
          </a:custGeom>
          <a:noFill/>
          <a:ln w="63500">
            <a:solidFill>
              <a:srgbClr val="4495A2"/>
            </a:solidFill>
            <a:miter lim="400000"/>
          </a:ln>
        </p:spPr>
        <p:txBody>
          <a:bodyPr lIns="38100" tIns="38100" rIns="38100" bIns="38100" anchor="ctr"/>
          <a:lstStyle/>
          <a:p>
            <a:pPr>
              <a:defRPr sz="3000"/>
            </a:pPr>
            <a:endParaRPr dirty="0">
              <a:latin typeface="Franklin Gothic Book" panose="020B0503020102020204" pitchFamily="34" charset="0"/>
            </a:endParaRPr>
          </a:p>
        </p:txBody>
      </p:sp>
      <p:sp>
        <p:nvSpPr>
          <p:cNvPr id="8" name="Shape">
            <a:extLst>
              <a:ext uri="{FF2B5EF4-FFF2-40B4-BE49-F238E27FC236}">
                <a16:creationId xmlns:a16="http://schemas.microsoft.com/office/drawing/2014/main" id="{3E87C36A-B7CC-7DC6-47E6-9FC3178706C3}"/>
              </a:ext>
            </a:extLst>
          </p:cNvPr>
          <p:cNvSpPr/>
          <p:nvPr/>
        </p:nvSpPr>
        <p:spPr>
          <a:xfrm>
            <a:off x="6273868" y="1251522"/>
            <a:ext cx="4732223" cy="1291236"/>
          </a:xfrm>
          <a:custGeom>
            <a:avLst/>
            <a:gdLst/>
            <a:ahLst/>
            <a:cxnLst>
              <a:cxn ang="0">
                <a:pos x="wd2" y="hd2"/>
              </a:cxn>
              <a:cxn ang="5400000">
                <a:pos x="wd2" y="hd2"/>
              </a:cxn>
              <a:cxn ang="10800000">
                <a:pos x="wd2" y="hd2"/>
              </a:cxn>
              <a:cxn ang="16200000">
                <a:pos x="wd2" y="hd2"/>
              </a:cxn>
            </a:cxnLst>
            <a:rect l="0" t="0" r="r" b="b"/>
            <a:pathLst>
              <a:path w="21600" h="21600" extrusionOk="0">
                <a:moveTo>
                  <a:pt x="20509" y="0"/>
                </a:moveTo>
                <a:lnTo>
                  <a:pt x="6571" y="0"/>
                </a:lnTo>
                <a:cubicBezTo>
                  <a:pt x="6263" y="0"/>
                  <a:pt x="5962" y="293"/>
                  <a:pt x="5695" y="858"/>
                </a:cubicBezTo>
                <a:lnTo>
                  <a:pt x="4190" y="4041"/>
                </a:lnTo>
                <a:cubicBezTo>
                  <a:pt x="4161" y="4105"/>
                  <a:pt x="4131" y="4177"/>
                  <a:pt x="4104" y="4248"/>
                </a:cubicBezTo>
                <a:lnTo>
                  <a:pt x="2385" y="7946"/>
                </a:lnTo>
                <a:cubicBezTo>
                  <a:pt x="1965" y="8847"/>
                  <a:pt x="1444" y="8869"/>
                  <a:pt x="1019" y="7996"/>
                </a:cubicBezTo>
                <a:lnTo>
                  <a:pt x="1019" y="7996"/>
                </a:lnTo>
                <a:cubicBezTo>
                  <a:pt x="564" y="7059"/>
                  <a:pt x="0" y="8261"/>
                  <a:pt x="0" y="10178"/>
                </a:cubicBezTo>
                <a:lnTo>
                  <a:pt x="0" y="11386"/>
                </a:lnTo>
                <a:cubicBezTo>
                  <a:pt x="0" y="13332"/>
                  <a:pt x="566" y="14576"/>
                  <a:pt x="1034" y="13654"/>
                </a:cubicBezTo>
                <a:lnTo>
                  <a:pt x="1034" y="13654"/>
                </a:lnTo>
                <a:cubicBezTo>
                  <a:pt x="1452" y="12831"/>
                  <a:pt x="1955" y="12860"/>
                  <a:pt x="2365" y="13725"/>
                </a:cubicBezTo>
                <a:lnTo>
                  <a:pt x="4920" y="19104"/>
                </a:lnTo>
                <a:lnTo>
                  <a:pt x="5695" y="20742"/>
                </a:lnTo>
                <a:cubicBezTo>
                  <a:pt x="5960" y="21307"/>
                  <a:pt x="6263" y="21600"/>
                  <a:pt x="6571" y="21600"/>
                </a:cubicBezTo>
                <a:lnTo>
                  <a:pt x="20509" y="21600"/>
                </a:lnTo>
                <a:cubicBezTo>
                  <a:pt x="21112" y="21600"/>
                  <a:pt x="21600" y="19812"/>
                  <a:pt x="21600" y="17602"/>
                </a:cubicBezTo>
                <a:lnTo>
                  <a:pt x="21600" y="3998"/>
                </a:lnTo>
                <a:cubicBezTo>
                  <a:pt x="21598" y="1795"/>
                  <a:pt x="21110" y="0"/>
                  <a:pt x="20509" y="0"/>
                </a:cubicBezTo>
                <a:close/>
              </a:path>
            </a:pathLst>
          </a:custGeom>
          <a:noFill/>
          <a:ln w="63500" cap="flat" cmpd="sng" algn="ctr">
            <a:solidFill>
              <a:srgbClr val="F9D448"/>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38100" tIns="38100" rIns="38100" bIns="38100" anchor="ctr"/>
          <a:lstStyle/>
          <a:p>
            <a:pPr>
              <a:defRPr sz="3000"/>
            </a:pPr>
            <a:endParaRPr dirty="0">
              <a:latin typeface="Franklin Gothic Book" panose="020B0503020102020204" pitchFamily="34" charset="0"/>
            </a:endParaRPr>
          </a:p>
        </p:txBody>
      </p:sp>
      <p:sp>
        <p:nvSpPr>
          <p:cNvPr id="9" name="Shape">
            <a:extLst>
              <a:ext uri="{FF2B5EF4-FFF2-40B4-BE49-F238E27FC236}">
                <a16:creationId xmlns:a16="http://schemas.microsoft.com/office/drawing/2014/main" id="{649723A9-69E9-AABB-2C03-FDBF79133FCB}"/>
              </a:ext>
            </a:extLst>
          </p:cNvPr>
          <p:cNvSpPr/>
          <p:nvPr/>
        </p:nvSpPr>
        <p:spPr>
          <a:xfrm>
            <a:off x="1185909" y="4671997"/>
            <a:ext cx="4732230" cy="1291236"/>
          </a:xfrm>
          <a:custGeom>
            <a:avLst/>
            <a:gdLst/>
            <a:ahLst/>
            <a:cxnLst>
              <a:cxn ang="0">
                <a:pos x="wd2" y="hd2"/>
              </a:cxn>
              <a:cxn ang="5400000">
                <a:pos x="wd2" y="hd2"/>
              </a:cxn>
              <a:cxn ang="10800000">
                <a:pos x="wd2" y="hd2"/>
              </a:cxn>
              <a:cxn ang="16200000">
                <a:pos x="wd2" y="hd2"/>
              </a:cxn>
            </a:cxnLst>
            <a:rect l="0" t="0" r="r" b="b"/>
            <a:pathLst>
              <a:path w="21600" h="21600" extrusionOk="0">
                <a:moveTo>
                  <a:pt x="1091" y="0"/>
                </a:moveTo>
                <a:lnTo>
                  <a:pt x="15029" y="0"/>
                </a:lnTo>
                <a:cubicBezTo>
                  <a:pt x="15337" y="0"/>
                  <a:pt x="15638" y="293"/>
                  <a:pt x="15905" y="858"/>
                </a:cubicBezTo>
                <a:lnTo>
                  <a:pt x="17410" y="4041"/>
                </a:lnTo>
                <a:cubicBezTo>
                  <a:pt x="17439" y="4105"/>
                  <a:pt x="17469" y="4177"/>
                  <a:pt x="17496" y="4248"/>
                </a:cubicBezTo>
                <a:lnTo>
                  <a:pt x="19215" y="7946"/>
                </a:lnTo>
                <a:cubicBezTo>
                  <a:pt x="19635" y="8847"/>
                  <a:pt x="20156" y="8869"/>
                  <a:pt x="20581" y="7996"/>
                </a:cubicBezTo>
                <a:lnTo>
                  <a:pt x="20581" y="7996"/>
                </a:lnTo>
                <a:cubicBezTo>
                  <a:pt x="21036" y="7059"/>
                  <a:pt x="21600" y="8261"/>
                  <a:pt x="21600" y="10178"/>
                </a:cubicBezTo>
                <a:lnTo>
                  <a:pt x="21600" y="11386"/>
                </a:lnTo>
                <a:cubicBezTo>
                  <a:pt x="21600" y="13332"/>
                  <a:pt x="21034" y="14576"/>
                  <a:pt x="20566" y="13654"/>
                </a:cubicBezTo>
                <a:lnTo>
                  <a:pt x="20566" y="13654"/>
                </a:lnTo>
                <a:cubicBezTo>
                  <a:pt x="20148" y="12831"/>
                  <a:pt x="19645" y="12860"/>
                  <a:pt x="19235" y="13725"/>
                </a:cubicBezTo>
                <a:lnTo>
                  <a:pt x="16680" y="19104"/>
                </a:lnTo>
                <a:lnTo>
                  <a:pt x="15905" y="20742"/>
                </a:lnTo>
                <a:cubicBezTo>
                  <a:pt x="15640" y="21307"/>
                  <a:pt x="15337" y="21600"/>
                  <a:pt x="15029" y="21600"/>
                </a:cubicBezTo>
                <a:lnTo>
                  <a:pt x="1091" y="21600"/>
                </a:lnTo>
                <a:cubicBezTo>
                  <a:pt x="488" y="21600"/>
                  <a:pt x="0" y="19812"/>
                  <a:pt x="0" y="17602"/>
                </a:cubicBezTo>
                <a:lnTo>
                  <a:pt x="0" y="3984"/>
                </a:lnTo>
                <a:cubicBezTo>
                  <a:pt x="0" y="1788"/>
                  <a:pt x="488" y="0"/>
                  <a:pt x="1091" y="0"/>
                </a:cubicBezTo>
                <a:close/>
              </a:path>
            </a:pathLst>
          </a:custGeom>
          <a:noFill/>
          <a:ln w="63500">
            <a:solidFill>
              <a:srgbClr val="7CA655"/>
            </a:solidFill>
            <a:miter lim="400000"/>
          </a:ln>
        </p:spPr>
        <p:txBody>
          <a:bodyPr lIns="38100" tIns="38100" rIns="38100" bIns="38100" anchor="ctr"/>
          <a:lstStyle/>
          <a:p>
            <a:pPr>
              <a:defRPr sz="3000"/>
            </a:pPr>
            <a:endParaRPr dirty="0">
              <a:latin typeface="Franklin Gothic Book" panose="020B0503020102020204" pitchFamily="34" charset="0"/>
            </a:endParaRPr>
          </a:p>
        </p:txBody>
      </p:sp>
      <p:sp>
        <p:nvSpPr>
          <p:cNvPr id="12" name="Shape">
            <a:extLst>
              <a:ext uri="{FF2B5EF4-FFF2-40B4-BE49-F238E27FC236}">
                <a16:creationId xmlns:a16="http://schemas.microsoft.com/office/drawing/2014/main" id="{AAFE7BB1-2C5D-EC0C-CBFE-3AF01A7E555F}"/>
              </a:ext>
            </a:extLst>
          </p:cNvPr>
          <p:cNvSpPr/>
          <p:nvPr/>
        </p:nvSpPr>
        <p:spPr>
          <a:xfrm>
            <a:off x="1185909" y="2405932"/>
            <a:ext cx="4732230" cy="1291236"/>
          </a:xfrm>
          <a:custGeom>
            <a:avLst/>
            <a:gdLst/>
            <a:ahLst/>
            <a:cxnLst>
              <a:cxn ang="0">
                <a:pos x="wd2" y="hd2"/>
              </a:cxn>
              <a:cxn ang="5400000">
                <a:pos x="wd2" y="hd2"/>
              </a:cxn>
              <a:cxn ang="10800000">
                <a:pos x="wd2" y="hd2"/>
              </a:cxn>
              <a:cxn ang="16200000">
                <a:pos x="wd2" y="hd2"/>
              </a:cxn>
            </a:cxnLst>
            <a:rect l="0" t="0" r="r" b="b"/>
            <a:pathLst>
              <a:path w="21600" h="21600" extrusionOk="0">
                <a:moveTo>
                  <a:pt x="1091" y="0"/>
                </a:moveTo>
                <a:lnTo>
                  <a:pt x="15029" y="0"/>
                </a:lnTo>
                <a:cubicBezTo>
                  <a:pt x="15337" y="0"/>
                  <a:pt x="15638" y="293"/>
                  <a:pt x="15905" y="858"/>
                </a:cubicBezTo>
                <a:lnTo>
                  <a:pt x="17410" y="4041"/>
                </a:lnTo>
                <a:cubicBezTo>
                  <a:pt x="17439" y="4105"/>
                  <a:pt x="17469" y="4177"/>
                  <a:pt x="17496" y="4248"/>
                </a:cubicBezTo>
                <a:lnTo>
                  <a:pt x="19215" y="7946"/>
                </a:lnTo>
                <a:cubicBezTo>
                  <a:pt x="19635" y="8847"/>
                  <a:pt x="20156" y="8869"/>
                  <a:pt x="20581" y="7996"/>
                </a:cubicBezTo>
                <a:lnTo>
                  <a:pt x="20581" y="7996"/>
                </a:lnTo>
                <a:cubicBezTo>
                  <a:pt x="21036" y="7059"/>
                  <a:pt x="21600" y="8261"/>
                  <a:pt x="21600" y="10178"/>
                </a:cubicBezTo>
                <a:lnTo>
                  <a:pt x="21600" y="11386"/>
                </a:lnTo>
                <a:cubicBezTo>
                  <a:pt x="21600" y="13332"/>
                  <a:pt x="21034" y="14576"/>
                  <a:pt x="20566" y="13654"/>
                </a:cubicBezTo>
                <a:lnTo>
                  <a:pt x="20566" y="13654"/>
                </a:lnTo>
                <a:cubicBezTo>
                  <a:pt x="20148" y="12831"/>
                  <a:pt x="19645" y="12860"/>
                  <a:pt x="19235" y="13725"/>
                </a:cubicBezTo>
                <a:lnTo>
                  <a:pt x="16680" y="19104"/>
                </a:lnTo>
                <a:lnTo>
                  <a:pt x="15905" y="20742"/>
                </a:lnTo>
                <a:cubicBezTo>
                  <a:pt x="15640" y="21307"/>
                  <a:pt x="15337" y="21600"/>
                  <a:pt x="15029" y="21600"/>
                </a:cubicBezTo>
                <a:lnTo>
                  <a:pt x="1091" y="21600"/>
                </a:lnTo>
                <a:cubicBezTo>
                  <a:pt x="488" y="21600"/>
                  <a:pt x="0" y="19812"/>
                  <a:pt x="0" y="17602"/>
                </a:cubicBezTo>
                <a:lnTo>
                  <a:pt x="0" y="3984"/>
                </a:lnTo>
                <a:cubicBezTo>
                  <a:pt x="0" y="1788"/>
                  <a:pt x="488" y="0"/>
                  <a:pt x="1091" y="0"/>
                </a:cubicBezTo>
                <a:close/>
              </a:path>
            </a:pathLst>
          </a:custGeom>
          <a:noFill/>
          <a:ln w="63500">
            <a:solidFill>
              <a:srgbClr val="ED7D31"/>
            </a:solidFill>
            <a:miter lim="400000"/>
          </a:ln>
        </p:spPr>
        <p:txBody>
          <a:bodyPr lIns="38100" tIns="38100" rIns="38100" bIns="38100" anchor="ctr"/>
          <a:lstStyle/>
          <a:p>
            <a:pPr>
              <a:defRPr sz="3000"/>
            </a:pPr>
            <a:endParaRPr dirty="0">
              <a:latin typeface="Franklin Gothic Book" panose="020B0503020102020204" pitchFamily="34" charset="0"/>
            </a:endParaRPr>
          </a:p>
        </p:txBody>
      </p:sp>
      <p:grpSp>
        <p:nvGrpSpPr>
          <p:cNvPr id="33" name="Group 32">
            <a:extLst>
              <a:ext uri="{FF2B5EF4-FFF2-40B4-BE49-F238E27FC236}">
                <a16:creationId xmlns:a16="http://schemas.microsoft.com/office/drawing/2014/main" id="{A36BD1FC-53C0-88F0-F9A6-06176D253367}"/>
              </a:ext>
            </a:extLst>
          </p:cNvPr>
          <p:cNvGrpSpPr/>
          <p:nvPr/>
        </p:nvGrpSpPr>
        <p:grpSpPr>
          <a:xfrm>
            <a:off x="1358900" y="2021626"/>
            <a:ext cx="3091304" cy="1531741"/>
            <a:chOff x="332936" y="2309234"/>
            <a:chExt cx="2937088" cy="1531741"/>
          </a:xfrm>
        </p:grpSpPr>
        <p:sp>
          <p:nvSpPr>
            <p:cNvPr id="38" name="TextBox 37">
              <a:extLst>
                <a:ext uri="{FF2B5EF4-FFF2-40B4-BE49-F238E27FC236}">
                  <a16:creationId xmlns:a16="http://schemas.microsoft.com/office/drawing/2014/main" id="{52984495-1432-1AFC-779B-CEAED52A1FFE}"/>
                </a:ext>
              </a:extLst>
            </p:cNvPr>
            <p:cNvSpPr txBox="1"/>
            <p:nvPr/>
          </p:nvSpPr>
          <p:spPr>
            <a:xfrm>
              <a:off x="332936" y="2309234"/>
              <a:ext cx="2937088" cy="830997"/>
            </a:xfrm>
            <a:prstGeom prst="rect">
              <a:avLst/>
            </a:prstGeom>
            <a:noFill/>
          </p:spPr>
          <p:txBody>
            <a:bodyPr wrap="square" lIns="0" rIns="0" rtlCol="0" anchor="b">
              <a:spAutoFit/>
            </a:bodyPr>
            <a:lstStyle/>
            <a:p>
              <a:pPr algn="r"/>
              <a:r>
                <a:rPr lang="en-US" sz="2400" noProof="1">
                  <a:solidFill>
                    <a:schemeClr val="bg1"/>
                  </a:solidFill>
                  <a:latin typeface="Franklin Gothic Book" panose="020B0503020102020204" pitchFamily="34" charset="0"/>
                </a:rPr>
                <a:t>Data Security &amp; Privacy</a:t>
              </a:r>
            </a:p>
          </p:txBody>
        </p:sp>
        <p:sp>
          <p:nvSpPr>
            <p:cNvPr id="39" name="TextBox 38">
              <a:extLst>
                <a:ext uri="{FF2B5EF4-FFF2-40B4-BE49-F238E27FC236}">
                  <a16:creationId xmlns:a16="http://schemas.microsoft.com/office/drawing/2014/main" id="{62EE18EF-51C6-3711-5FF5-904F8281C5DA}"/>
                </a:ext>
              </a:extLst>
            </p:cNvPr>
            <p:cNvSpPr txBox="1"/>
            <p:nvPr/>
          </p:nvSpPr>
          <p:spPr>
            <a:xfrm>
              <a:off x="340731" y="3086922"/>
              <a:ext cx="2929293" cy="754053"/>
            </a:xfrm>
            <a:prstGeom prst="rect">
              <a:avLst/>
            </a:prstGeom>
            <a:noFill/>
          </p:spPr>
          <p:txBody>
            <a:bodyPr wrap="square" lIns="0" rIns="0" rtlCol="0" anchor="t">
              <a:spAutoFit/>
            </a:bodyPr>
            <a:lstStyle/>
            <a:p>
              <a:pPr marL="171450" indent="-171450" algn="just">
                <a:buFont typeface="Arial" panose="020B0604020202020204" pitchFamily="34" charset="0"/>
                <a:buChar char="•"/>
              </a:pPr>
              <a:endParaRPr lang="en-US" sz="700" noProof="1">
                <a:solidFill>
                  <a:schemeClr val="bg1">
                    <a:lumMod val="65000"/>
                    <a:lumOff val="35000"/>
                  </a:schemeClr>
                </a:solidFill>
                <a:latin typeface="Franklin Gothic Book" panose="020B0503020102020204" pitchFamily="34" charset="0"/>
              </a:endParaRP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Unauthorized access and data breaches</a:t>
              </a: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Data encryption and access control</a:t>
              </a: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GDPR and regulatory compliance</a:t>
              </a:r>
            </a:p>
          </p:txBody>
        </p:sp>
      </p:grpSp>
      <p:grpSp>
        <p:nvGrpSpPr>
          <p:cNvPr id="40" name="Group 39">
            <a:extLst>
              <a:ext uri="{FF2B5EF4-FFF2-40B4-BE49-F238E27FC236}">
                <a16:creationId xmlns:a16="http://schemas.microsoft.com/office/drawing/2014/main" id="{C35C6CEF-E783-34F1-7AF8-AEDFDA43E95F}"/>
              </a:ext>
            </a:extLst>
          </p:cNvPr>
          <p:cNvGrpSpPr/>
          <p:nvPr/>
        </p:nvGrpSpPr>
        <p:grpSpPr>
          <a:xfrm>
            <a:off x="1358900" y="4671997"/>
            <a:ext cx="3091304" cy="1162409"/>
            <a:chOff x="332936" y="2678566"/>
            <a:chExt cx="2937088" cy="1162409"/>
          </a:xfrm>
        </p:grpSpPr>
        <p:sp>
          <p:nvSpPr>
            <p:cNvPr id="41" name="TextBox 40">
              <a:extLst>
                <a:ext uri="{FF2B5EF4-FFF2-40B4-BE49-F238E27FC236}">
                  <a16:creationId xmlns:a16="http://schemas.microsoft.com/office/drawing/2014/main" id="{B05DA6FC-B384-9A1E-9077-0F32D8A33BB3}"/>
                </a:ext>
              </a:extLst>
            </p:cNvPr>
            <p:cNvSpPr txBox="1"/>
            <p:nvPr/>
          </p:nvSpPr>
          <p:spPr>
            <a:xfrm>
              <a:off x="332936" y="2678566"/>
              <a:ext cx="2937088" cy="461665"/>
            </a:xfrm>
            <a:prstGeom prst="rect">
              <a:avLst/>
            </a:prstGeom>
            <a:noFill/>
          </p:spPr>
          <p:txBody>
            <a:bodyPr wrap="square" lIns="0" rIns="0" rtlCol="0" anchor="b">
              <a:spAutoFit/>
            </a:bodyPr>
            <a:lstStyle/>
            <a:p>
              <a:pPr algn="r"/>
              <a:r>
                <a:rPr lang="en-US" sz="2400" noProof="1">
                  <a:solidFill>
                    <a:schemeClr val="bg1"/>
                  </a:solidFill>
                  <a:latin typeface="Franklin Gothic Book" panose="020B0503020102020204" pitchFamily="34" charset="0"/>
                </a:rPr>
                <a:t>Application Security</a:t>
              </a:r>
            </a:p>
          </p:txBody>
        </p:sp>
        <p:sp>
          <p:nvSpPr>
            <p:cNvPr id="42" name="TextBox 41">
              <a:extLst>
                <a:ext uri="{FF2B5EF4-FFF2-40B4-BE49-F238E27FC236}">
                  <a16:creationId xmlns:a16="http://schemas.microsoft.com/office/drawing/2014/main" id="{FBCBB353-9223-5E41-256E-E6DE8C6910B8}"/>
                </a:ext>
              </a:extLst>
            </p:cNvPr>
            <p:cNvSpPr txBox="1"/>
            <p:nvPr/>
          </p:nvSpPr>
          <p:spPr>
            <a:xfrm>
              <a:off x="340731" y="3086922"/>
              <a:ext cx="2929293" cy="754053"/>
            </a:xfrm>
            <a:prstGeom prst="rect">
              <a:avLst/>
            </a:prstGeom>
            <a:noFill/>
          </p:spPr>
          <p:txBody>
            <a:bodyPr wrap="square" lIns="0" rIns="0" rtlCol="0" anchor="t">
              <a:spAutoFit/>
            </a:bodyPr>
            <a:lstStyle/>
            <a:p>
              <a:pPr marL="171450" indent="-171450" algn="just">
                <a:buFont typeface="Arial" panose="020B0604020202020204" pitchFamily="34" charset="0"/>
                <a:buChar char="•"/>
              </a:pPr>
              <a:endParaRPr lang="en-US" sz="700" noProof="1">
                <a:solidFill>
                  <a:schemeClr val="bg1">
                    <a:lumMod val="65000"/>
                    <a:lumOff val="35000"/>
                  </a:schemeClr>
                </a:solidFill>
                <a:latin typeface="Franklin Gothic Book" panose="020B0503020102020204" pitchFamily="34" charset="0"/>
              </a:endParaRP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Code vulnerabilities and secure development</a:t>
              </a: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API security and authentication</a:t>
              </a: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Runtime application protection</a:t>
              </a:r>
            </a:p>
          </p:txBody>
        </p:sp>
      </p:grpSp>
      <p:grpSp>
        <p:nvGrpSpPr>
          <p:cNvPr id="43" name="Group 42">
            <a:extLst>
              <a:ext uri="{FF2B5EF4-FFF2-40B4-BE49-F238E27FC236}">
                <a16:creationId xmlns:a16="http://schemas.microsoft.com/office/drawing/2014/main" id="{C1F4EB04-2380-388E-BCC7-B65AF2DE8CDE}"/>
              </a:ext>
            </a:extLst>
          </p:cNvPr>
          <p:cNvGrpSpPr/>
          <p:nvPr/>
        </p:nvGrpSpPr>
        <p:grpSpPr>
          <a:xfrm>
            <a:off x="7741796" y="1250439"/>
            <a:ext cx="3148454" cy="1162409"/>
            <a:chOff x="332936" y="2678566"/>
            <a:chExt cx="2937088" cy="1162409"/>
          </a:xfrm>
        </p:grpSpPr>
        <p:sp>
          <p:nvSpPr>
            <p:cNvPr id="44" name="TextBox 43">
              <a:extLst>
                <a:ext uri="{FF2B5EF4-FFF2-40B4-BE49-F238E27FC236}">
                  <a16:creationId xmlns:a16="http://schemas.microsoft.com/office/drawing/2014/main" id="{45C6B690-B83A-6367-80F6-DED0F978E1CD}"/>
                </a:ext>
              </a:extLst>
            </p:cNvPr>
            <p:cNvSpPr txBox="1"/>
            <p:nvPr/>
          </p:nvSpPr>
          <p:spPr>
            <a:xfrm>
              <a:off x="332936" y="2678566"/>
              <a:ext cx="2937088" cy="461665"/>
            </a:xfrm>
            <a:prstGeom prst="rect">
              <a:avLst/>
            </a:prstGeom>
            <a:noFill/>
          </p:spPr>
          <p:txBody>
            <a:bodyPr wrap="square" lIns="0" rIns="0" rtlCol="0" anchor="b">
              <a:spAutoFit/>
            </a:bodyPr>
            <a:lstStyle/>
            <a:p>
              <a:r>
                <a:rPr lang="en-US" sz="2400" noProof="1">
                  <a:solidFill>
                    <a:schemeClr val="bg1"/>
                  </a:solidFill>
                  <a:latin typeface="Franklin Gothic Book" panose="020B0503020102020204" pitchFamily="34" charset="0"/>
                </a:rPr>
                <a:t>Network Security</a:t>
              </a:r>
            </a:p>
          </p:txBody>
        </p:sp>
        <p:sp>
          <p:nvSpPr>
            <p:cNvPr id="45" name="TextBox 44">
              <a:extLst>
                <a:ext uri="{FF2B5EF4-FFF2-40B4-BE49-F238E27FC236}">
                  <a16:creationId xmlns:a16="http://schemas.microsoft.com/office/drawing/2014/main" id="{C55449C6-209C-6352-5A8F-4DC7F1F31205}"/>
                </a:ext>
              </a:extLst>
            </p:cNvPr>
            <p:cNvSpPr txBox="1"/>
            <p:nvPr/>
          </p:nvSpPr>
          <p:spPr>
            <a:xfrm>
              <a:off x="340731" y="3086922"/>
              <a:ext cx="2929293" cy="754053"/>
            </a:xfrm>
            <a:prstGeom prst="rect">
              <a:avLst/>
            </a:prstGeom>
            <a:noFill/>
          </p:spPr>
          <p:txBody>
            <a:bodyPr wrap="square" lIns="0" rIns="0" rtlCol="0" anchor="t">
              <a:spAutoFit/>
            </a:bodyPr>
            <a:lstStyle/>
            <a:p>
              <a:pPr marL="171450" indent="-171450" algn="just">
                <a:buFont typeface="Arial" panose="020B0604020202020204" pitchFamily="34" charset="0"/>
                <a:buChar char="•"/>
              </a:pPr>
              <a:endParaRPr lang="en-US" sz="700" noProof="1">
                <a:solidFill>
                  <a:schemeClr val="bg1">
                    <a:lumMod val="65000"/>
                    <a:lumOff val="35000"/>
                  </a:schemeClr>
                </a:solidFill>
                <a:latin typeface="Franklin Gothic Book" panose="020B0503020102020204" pitchFamily="34" charset="0"/>
              </a:endParaRP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DDoS attacks and network vulnerabilities</a:t>
              </a: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Secure communication protocols</a:t>
              </a: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Network segmentation and monitoring</a:t>
              </a:r>
            </a:p>
          </p:txBody>
        </p:sp>
      </p:grpSp>
      <p:grpSp>
        <p:nvGrpSpPr>
          <p:cNvPr id="46" name="Group 45">
            <a:extLst>
              <a:ext uri="{FF2B5EF4-FFF2-40B4-BE49-F238E27FC236}">
                <a16:creationId xmlns:a16="http://schemas.microsoft.com/office/drawing/2014/main" id="{A49A65BF-9E95-0F8F-5CB4-16AD37273DB2}"/>
              </a:ext>
            </a:extLst>
          </p:cNvPr>
          <p:cNvGrpSpPr/>
          <p:nvPr/>
        </p:nvGrpSpPr>
        <p:grpSpPr>
          <a:xfrm>
            <a:off x="7741796" y="3531477"/>
            <a:ext cx="3140098" cy="1162409"/>
            <a:chOff x="332936" y="2678566"/>
            <a:chExt cx="2937088" cy="1162409"/>
          </a:xfrm>
        </p:grpSpPr>
        <p:sp>
          <p:nvSpPr>
            <p:cNvPr id="47" name="TextBox 46">
              <a:extLst>
                <a:ext uri="{FF2B5EF4-FFF2-40B4-BE49-F238E27FC236}">
                  <a16:creationId xmlns:a16="http://schemas.microsoft.com/office/drawing/2014/main" id="{B2A55696-EBAF-B1AB-CAAF-538315CC1135}"/>
                </a:ext>
              </a:extLst>
            </p:cNvPr>
            <p:cNvSpPr txBox="1"/>
            <p:nvPr/>
          </p:nvSpPr>
          <p:spPr>
            <a:xfrm>
              <a:off x="332936" y="2678566"/>
              <a:ext cx="2937088" cy="461665"/>
            </a:xfrm>
            <a:prstGeom prst="rect">
              <a:avLst/>
            </a:prstGeom>
            <a:noFill/>
          </p:spPr>
          <p:txBody>
            <a:bodyPr wrap="square" lIns="0" rIns="0" rtlCol="0" anchor="b">
              <a:spAutoFit/>
            </a:bodyPr>
            <a:lstStyle/>
            <a:p>
              <a:r>
                <a:rPr lang="en-US" sz="2400" noProof="1">
                  <a:solidFill>
                    <a:schemeClr val="bg1"/>
                  </a:solidFill>
                  <a:latin typeface="Franklin Gothic Book" panose="020B0503020102020204" pitchFamily="34" charset="0"/>
                </a:rPr>
                <a:t>Infrastructure Security</a:t>
              </a:r>
            </a:p>
          </p:txBody>
        </p:sp>
        <p:sp>
          <p:nvSpPr>
            <p:cNvPr id="48" name="TextBox 47">
              <a:extLst>
                <a:ext uri="{FF2B5EF4-FFF2-40B4-BE49-F238E27FC236}">
                  <a16:creationId xmlns:a16="http://schemas.microsoft.com/office/drawing/2014/main" id="{2BE94E63-4FD3-EE45-6AA8-1BB7BFAC1984}"/>
                </a:ext>
              </a:extLst>
            </p:cNvPr>
            <p:cNvSpPr txBox="1"/>
            <p:nvPr/>
          </p:nvSpPr>
          <p:spPr>
            <a:xfrm>
              <a:off x="340731" y="3086922"/>
              <a:ext cx="2929293" cy="754053"/>
            </a:xfrm>
            <a:prstGeom prst="rect">
              <a:avLst/>
            </a:prstGeom>
            <a:noFill/>
          </p:spPr>
          <p:txBody>
            <a:bodyPr wrap="square" lIns="0" rIns="0" rtlCol="0" anchor="t">
              <a:spAutoFit/>
            </a:bodyPr>
            <a:lstStyle/>
            <a:p>
              <a:pPr marL="171450" indent="-171450" algn="just">
                <a:buFont typeface="Arial" panose="020B0604020202020204" pitchFamily="34" charset="0"/>
                <a:buChar char="•"/>
              </a:pPr>
              <a:endParaRPr lang="en-US" sz="700" noProof="1">
                <a:solidFill>
                  <a:schemeClr val="bg1">
                    <a:lumMod val="65000"/>
                    <a:lumOff val="35000"/>
                  </a:schemeClr>
                </a:solidFill>
                <a:latin typeface="Franklin Gothic Book" panose="020B0503020102020204" pitchFamily="34" charset="0"/>
              </a:endParaRP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Virtualization vulnerabilities</a:t>
              </a: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Container security issues</a:t>
              </a:r>
            </a:p>
            <a:p>
              <a:pPr marL="171450" indent="-171450" algn="just">
                <a:buFont typeface="Arial" panose="020B0604020202020204" pitchFamily="34" charset="0"/>
                <a:buChar char="•"/>
              </a:pPr>
              <a:r>
                <a:rPr lang="en-US" sz="1200" noProof="1">
                  <a:solidFill>
                    <a:schemeClr val="bg1">
                      <a:lumMod val="65000"/>
                      <a:lumOff val="35000"/>
                    </a:schemeClr>
                  </a:solidFill>
                  <a:latin typeface="Franklin Gothic Book" panose="020B0503020102020204" pitchFamily="34" charset="0"/>
                </a:rPr>
                <a:t>Physical security of data centers</a:t>
              </a:r>
            </a:p>
          </p:txBody>
        </p:sp>
      </p:grpSp>
      <p:pic>
        <p:nvPicPr>
          <p:cNvPr id="50" name="Graphic 49" descr="Database with solid fill">
            <a:extLst>
              <a:ext uri="{FF2B5EF4-FFF2-40B4-BE49-F238E27FC236}">
                <a16:creationId xmlns:a16="http://schemas.microsoft.com/office/drawing/2014/main" id="{B602E339-3383-346C-F766-31ED964DDE8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09169" y="2565568"/>
            <a:ext cx="914400" cy="914400"/>
          </a:xfrm>
          <a:prstGeom prst="rect">
            <a:avLst/>
          </a:prstGeom>
        </p:spPr>
      </p:pic>
      <p:pic>
        <p:nvPicPr>
          <p:cNvPr id="51" name="Graphic 50" descr="Network with solid fill">
            <a:extLst>
              <a:ext uri="{FF2B5EF4-FFF2-40B4-BE49-F238E27FC236}">
                <a16:creationId xmlns:a16="http://schemas.microsoft.com/office/drawing/2014/main" id="{E9CC117F-106D-8C04-CD41-861537515A0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097515" y="1439940"/>
            <a:ext cx="914400" cy="914400"/>
          </a:xfrm>
          <a:prstGeom prst="rect">
            <a:avLst/>
          </a:prstGeom>
        </p:spPr>
      </p:pic>
      <p:pic>
        <p:nvPicPr>
          <p:cNvPr id="52" name="Graphic 51" descr="Server with solid fill">
            <a:extLst>
              <a:ext uri="{FF2B5EF4-FFF2-40B4-BE49-F238E27FC236}">
                <a16:creationId xmlns:a16="http://schemas.microsoft.com/office/drawing/2014/main" id="{5C9B8603-0810-7ED6-4D88-60BF33701E6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097515" y="3728990"/>
            <a:ext cx="914400" cy="914400"/>
          </a:xfrm>
          <a:prstGeom prst="rect">
            <a:avLst/>
          </a:prstGeom>
        </p:spPr>
      </p:pic>
      <p:pic>
        <p:nvPicPr>
          <p:cNvPr id="53" name="Graphic 52" descr="Web design with solid fill">
            <a:extLst>
              <a:ext uri="{FF2B5EF4-FFF2-40B4-BE49-F238E27FC236}">
                <a16:creationId xmlns:a16="http://schemas.microsoft.com/office/drawing/2014/main" id="{A98D5F63-5F3B-50F6-C3E6-72ABEB9EE9A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213274" y="4860415"/>
            <a:ext cx="914400" cy="914400"/>
          </a:xfrm>
          <a:prstGeom prst="rect">
            <a:avLst/>
          </a:prstGeom>
        </p:spPr>
      </p:pic>
      <p:sp>
        <p:nvSpPr>
          <p:cNvPr id="54" name="Title 1">
            <a:extLst>
              <a:ext uri="{FF2B5EF4-FFF2-40B4-BE49-F238E27FC236}">
                <a16:creationId xmlns:a16="http://schemas.microsoft.com/office/drawing/2014/main" id="{8EFAC9CA-FB34-61E6-1D53-3F476B652A88}"/>
              </a:ext>
            </a:extLst>
          </p:cNvPr>
          <p:cNvSpPr txBox="1">
            <a:spLocks/>
          </p:cNvSpPr>
          <p:nvPr/>
        </p:nvSpPr>
        <p:spPr>
          <a:xfrm>
            <a:off x="549910" y="323148"/>
            <a:ext cx="5368229" cy="570793"/>
          </a:xfrm>
          <a:prstGeom prst="rect">
            <a:avLst/>
          </a:prstGeom>
        </p:spPr>
        <p:txBody>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Major Security Challenges</a:t>
            </a:r>
          </a:p>
        </p:txBody>
      </p:sp>
      <p:pic>
        <p:nvPicPr>
          <p:cNvPr id="13" name="Picture 12" descr="A blue text on a black background&#10;&#10;Description automatically generated">
            <a:extLst>
              <a:ext uri="{FF2B5EF4-FFF2-40B4-BE49-F238E27FC236}">
                <a16:creationId xmlns:a16="http://schemas.microsoft.com/office/drawing/2014/main" id="{F1B94FD7-17ED-C3D6-5B67-CD9291232D37}"/>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10513489" y="6404864"/>
            <a:ext cx="974521" cy="353406"/>
          </a:xfrm>
          <a:prstGeom prst="rect">
            <a:avLst/>
          </a:prstGeom>
        </p:spPr>
      </p:pic>
      <p:pic>
        <p:nvPicPr>
          <p:cNvPr id="14" name="Picture 13">
            <a:extLst>
              <a:ext uri="{FF2B5EF4-FFF2-40B4-BE49-F238E27FC236}">
                <a16:creationId xmlns:a16="http://schemas.microsoft.com/office/drawing/2014/main" id="{DBAD5BFC-0FF1-591F-ED7E-11BB98F28F35}"/>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11627104" y="6468678"/>
            <a:ext cx="476664" cy="289592"/>
          </a:xfrm>
          <a:prstGeom prst="rect">
            <a:avLst/>
          </a:prstGeom>
        </p:spPr>
      </p:pic>
    </p:spTree>
    <p:extLst>
      <p:ext uri="{BB962C8B-B14F-4D97-AF65-F5344CB8AC3E}">
        <p14:creationId xmlns:p14="http://schemas.microsoft.com/office/powerpoint/2010/main" val="1806324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par>
                          <p:cTn id="57" fill="hold">
                            <p:stCondLst>
                              <p:cond delay="4000"/>
                            </p:stCondLst>
                            <p:childTnLst>
                              <p:par>
                                <p:cTn id="58" presetID="22" presetClass="entr" presetSubtype="2" fill="hold" grpId="0"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right)">
                                      <p:cBhvr>
                                        <p:cTn id="60" dur="500"/>
                                        <p:tgtEl>
                                          <p:spTgt spid="9"/>
                                        </p:tgtEl>
                                      </p:cBhvr>
                                    </p:animEffect>
                                  </p:childTnLst>
                                </p:cTn>
                              </p:par>
                              <p:par>
                                <p:cTn id="61" presetID="10"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4500"/>
                            </p:stCondLst>
                            <p:childTnLst>
                              <p:par>
                                <p:cTn id="65" presetID="22" presetClass="entr" presetSubtype="1"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up)">
                                      <p:cBhvr>
                                        <p:cTn id="6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2" grpId="0" animBg="1"/>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Computer chips in row">
            <a:extLst>
              <a:ext uri="{FF2B5EF4-FFF2-40B4-BE49-F238E27FC236}">
                <a16:creationId xmlns:a16="http://schemas.microsoft.com/office/drawing/2014/main" id="{F903853D-8B21-F68D-9424-6577ED3710B8}"/>
              </a:ext>
            </a:extLst>
          </p:cNvPr>
          <p:cNvPicPr>
            <a:picLocks noChangeAspect="1"/>
          </p:cNvPicPr>
          <p:nvPr/>
        </p:nvPicPr>
        <p:blipFill>
          <a:blip r:embed="rId3" cstate="screen">
            <a:grayscl/>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flipH="1">
            <a:off x="-3047" y="5"/>
            <a:ext cx="12192000" cy="6858000"/>
          </a:xfrm>
          <a:prstGeom prst="rect">
            <a:avLst/>
          </a:prstGeom>
        </p:spPr>
      </p:pic>
      <p:sp>
        <p:nvSpPr>
          <p:cNvPr id="26" name="Rectangle 2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C37279A-330D-886F-340D-494A5005E5FC}"/>
              </a:ext>
            </a:extLst>
          </p:cNvPr>
          <p:cNvSpPr>
            <a:spLocks noGrp="1"/>
          </p:cNvSpPr>
          <p:nvPr>
            <p:ph type="title" idx="4294967295"/>
          </p:nvPr>
        </p:nvSpPr>
        <p:spPr>
          <a:xfrm>
            <a:off x="3823138" y="-72736"/>
            <a:ext cx="8277422" cy="981868"/>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4800" b="1" dirty="0">
                <a:solidFill>
                  <a:srgbClr val="FFFFFF"/>
                </a:solidFill>
                <a:latin typeface="Franklin Gothic Demi" panose="020B0703020102020204" pitchFamily="34" charset="0"/>
              </a:rPr>
              <a:t>Multi-layered Security Strategies</a:t>
            </a:r>
          </a:p>
        </p:txBody>
      </p:sp>
      <p:pic>
        <p:nvPicPr>
          <p:cNvPr id="5" name="Picture 4" descr="A blue text on a black background&#10;&#10;Description automatically generated">
            <a:extLst>
              <a:ext uri="{FF2B5EF4-FFF2-40B4-BE49-F238E27FC236}">
                <a16:creationId xmlns:a16="http://schemas.microsoft.com/office/drawing/2014/main" id="{C1BDA231-B1D6-0B34-14DB-25CCECDE791D}"/>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6" name="Picture 5">
            <a:extLst>
              <a:ext uri="{FF2B5EF4-FFF2-40B4-BE49-F238E27FC236}">
                <a16:creationId xmlns:a16="http://schemas.microsoft.com/office/drawing/2014/main" id="{E36069BF-9E48-10F6-258C-C963E071A986}"/>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3147933857"/>
      </p:ext>
    </p:extLst>
  </p:cSld>
  <p:clrMapOvr>
    <a:masterClrMapping/>
  </p:clrMapOvr>
  <p:transition advTm="2657">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C89B7-69F7-2ABD-9355-FADF21E3E727}"/>
            </a:ext>
          </a:extLst>
        </p:cNvPr>
        <p:cNvGrpSpPr/>
        <p:nvPr/>
      </p:nvGrpSpPr>
      <p:grpSpPr>
        <a:xfrm>
          <a:off x="0" y="0"/>
          <a:ext cx="0" cy="0"/>
          <a:chOff x="0" y="0"/>
          <a:chExt cx="0" cy="0"/>
        </a:xfrm>
      </p:grpSpPr>
      <p:sp>
        <p:nvSpPr>
          <p:cNvPr id="54" name="Title 1">
            <a:extLst>
              <a:ext uri="{FF2B5EF4-FFF2-40B4-BE49-F238E27FC236}">
                <a16:creationId xmlns:a16="http://schemas.microsoft.com/office/drawing/2014/main" id="{CC3CE6CC-5647-A12B-8916-6B6DB343BFBE}"/>
              </a:ext>
            </a:extLst>
          </p:cNvPr>
          <p:cNvSpPr txBox="1">
            <a:spLocks/>
          </p:cNvSpPr>
          <p:nvPr/>
        </p:nvSpPr>
        <p:spPr>
          <a:xfrm>
            <a:off x="549911" y="323148"/>
            <a:ext cx="4227500" cy="570793"/>
          </a:xfrm>
          <a:prstGeom prst="rect">
            <a:avLst/>
          </a:prstGeom>
        </p:spPr>
        <p:txBody>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Core Security Layers</a:t>
            </a:r>
          </a:p>
        </p:txBody>
      </p:sp>
      <p:sp>
        <p:nvSpPr>
          <p:cNvPr id="10" name="Shape">
            <a:extLst>
              <a:ext uri="{FF2B5EF4-FFF2-40B4-BE49-F238E27FC236}">
                <a16:creationId xmlns:a16="http://schemas.microsoft.com/office/drawing/2014/main" id="{9E76AAA5-4B52-AFCD-7347-1FE5BD3BDBCF}"/>
              </a:ext>
            </a:extLst>
          </p:cNvPr>
          <p:cNvSpPr/>
          <p:nvPr/>
        </p:nvSpPr>
        <p:spPr>
          <a:xfrm>
            <a:off x="3013902" y="3304269"/>
            <a:ext cx="1376403" cy="2256730"/>
          </a:xfrm>
          <a:custGeom>
            <a:avLst/>
            <a:gdLst/>
            <a:ahLst/>
            <a:cxnLst>
              <a:cxn ang="0">
                <a:pos x="wd2" y="hd2"/>
              </a:cxn>
              <a:cxn ang="5400000">
                <a:pos x="wd2" y="hd2"/>
              </a:cxn>
              <a:cxn ang="10800000">
                <a:pos x="wd2" y="hd2"/>
              </a:cxn>
              <a:cxn ang="16200000">
                <a:pos x="wd2" y="hd2"/>
              </a:cxn>
            </a:cxnLst>
            <a:rect l="0" t="0" r="r" b="b"/>
            <a:pathLst>
              <a:path w="20865" h="21546" extrusionOk="0">
                <a:moveTo>
                  <a:pt x="11185" y="8818"/>
                </a:moveTo>
                <a:cubicBezTo>
                  <a:pt x="11151" y="8818"/>
                  <a:pt x="11100" y="8818"/>
                  <a:pt x="11066" y="8818"/>
                </a:cubicBezTo>
                <a:cubicBezTo>
                  <a:pt x="8568" y="8734"/>
                  <a:pt x="7276" y="6947"/>
                  <a:pt x="8857" y="5767"/>
                </a:cubicBezTo>
                <a:cubicBezTo>
                  <a:pt x="11950" y="3436"/>
                  <a:pt x="16861" y="1419"/>
                  <a:pt x="18493" y="782"/>
                </a:cubicBezTo>
                <a:cubicBezTo>
                  <a:pt x="18799" y="667"/>
                  <a:pt x="18901" y="416"/>
                  <a:pt x="18731" y="228"/>
                </a:cubicBezTo>
                <a:lnTo>
                  <a:pt x="18731" y="228"/>
                </a:lnTo>
                <a:cubicBezTo>
                  <a:pt x="18561" y="19"/>
                  <a:pt x="18153" y="-54"/>
                  <a:pt x="17813" y="40"/>
                </a:cubicBezTo>
                <a:cubicBezTo>
                  <a:pt x="-490" y="5495"/>
                  <a:pt x="-218" y="13176"/>
                  <a:pt x="71" y="14848"/>
                </a:cubicBezTo>
                <a:cubicBezTo>
                  <a:pt x="105" y="15088"/>
                  <a:pt x="139" y="15328"/>
                  <a:pt x="173" y="15569"/>
                </a:cubicBezTo>
                <a:cubicBezTo>
                  <a:pt x="496" y="18902"/>
                  <a:pt x="4999" y="21546"/>
                  <a:pt x="10505" y="21546"/>
                </a:cubicBezTo>
                <a:cubicBezTo>
                  <a:pt x="16369" y="21546"/>
                  <a:pt x="21110" y="18547"/>
                  <a:pt x="20855" y="14900"/>
                </a:cubicBezTo>
                <a:cubicBezTo>
                  <a:pt x="20617" y="11660"/>
                  <a:pt x="16420" y="9027"/>
                  <a:pt x="11185" y="8818"/>
                </a:cubicBezTo>
                <a:close/>
              </a:path>
            </a:pathLst>
          </a:cu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latin typeface="Franklin Gothic Book" panose="020B0503020102020204" pitchFamily="34" charset="0"/>
            </a:endParaRPr>
          </a:p>
        </p:txBody>
      </p:sp>
      <p:sp>
        <p:nvSpPr>
          <p:cNvPr id="11" name="Shape">
            <a:extLst>
              <a:ext uri="{FF2B5EF4-FFF2-40B4-BE49-F238E27FC236}">
                <a16:creationId xmlns:a16="http://schemas.microsoft.com/office/drawing/2014/main" id="{A84D2E53-4686-6AF7-D0F3-7692DF74BACC}"/>
              </a:ext>
            </a:extLst>
          </p:cNvPr>
          <p:cNvSpPr/>
          <p:nvPr/>
        </p:nvSpPr>
        <p:spPr>
          <a:xfrm>
            <a:off x="4577018" y="3304269"/>
            <a:ext cx="1376405" cy="2256730"/>
          </a:xfrm>
          <a:custGeom>
            <a:avLst/>
            <a:gdLst/>
            <a:ahLst/>
            <a:cxnLst>
              <a:cxn ang="0">
                <a:pos x="wd2" y="hd2"/>
              </a:cxn>
              <a:cxn ang="5400000">
                <a:pos x="wd2" y="hd2"/>
              </a:cxn>
              <a:cxn ang="10800000">
                <a:pos x="wd2" y="hd2"/>
              </a:cxn>
              <a:cxn ang="16200000">
                <a:pos x="wd2" y="hd2"/>
              </a:cxn>
            </a:cxnLst>
            <a:rect l="0" t="0" r="r" b="b"/>
            <a:pathLst>
              <a:path w="20865" h="21546" extrusionOk="0">
                <a:moveTo>
                  <a:pt x="11185" y="8818"/>
                </a:moveTo>
                <a:cubicBezTo>
                  <a:pt x="11151" y="8818"/>
                  <a:pt x="11100" y="8818"/>
                  <a:pt x="11066" y="8818"/>
                </a:cubicBezTo>
                <a:cubicBezTo>
                  <a:pt x="8568" y="8734"/>
                  <a:pt x="7276" y="6947"/>
                  <a:pt x="8857" y="5767"/>
                </a:cubicBezTo>
                <a:cubicBezTo>
                  <a:pt x="11950" y="3436"/>
                  <a:pt x="16861" y="1419"/>
                  <a:pt x="18493" y="782"/>
                </a:cubicBezTo>
                <a:cubicBezTo>
                  <a:pt x="18799" y="667"/>
                  <a:pt x="18901" y="416"/>
                  <a:pt x="18731" y="228"/>
                </a:cubicBezTo>
                <a:lnTo>
                  <a:pt x="18731" y="228"/>
                </a:lnTo>
                <a:cubicBezTo>
                  <a:pt x="18561" y="19"/>
                  <a:pt x="18153" y="-54"/>
                  <a:pt x="17813" y="40"/>
                </a:cubicBezTo>
                <a:cubicBezTo>
                  <a:pt x="-490" y="5495"/>
                  <a:pt x="-218" y="13176"/>
                  <a:pt x="71" y="14848"/>
                </a:cubicBezTo>
                <a:cubicBezTo>
                  <a:pt x="105" y="15088"/>
                  <a:pt x="139" y="15328"/>
                  <a:pt x="173" y="15569"/>
                </a:cubicBezTo>
                <a:cubicBezTo>
                  <a:pt x="496" y="18902"/>
                  <a:pt x="4999" y="21546"/>
                  <a:pt x="10505" y="21546"/>
                </a:cubicBezTo>
                <a:cubicBezTo>
                  <a:pt x="16369" y="21546"/>
                  <a:pt x="21110" y="18547"/>
                  <a:pt x="20855" y="14900"/>
                </a:cubicBezTo>
                <a:cubicBezTo>
                  <a:pt x="20617" y="11660"/>
                  <a:pt x="16420" y="9027"/>
                  <a:pt x="11185" y="8818"/>
                </a:cubicBezTo>
                <a:close/>
              </a:path>
            </a:pathLst>
          </a:custGeom>
          <a:solidFill>
            <a:srgbClr val="4495A2"/>
          </a:solidFill>
          <a:ln w="12700">
            <a:miter lim="400000"/>
          </a:ln>
        </p:spPr>
        <p:txBody>
          <a:bodyPr lIns="38100" tIns="38100" rIns="38100" bIns="38100" anchor="ctr"/>
          <a:lstStyle/>
          <a:p>
            <a:pPr>
              <a:defRPr sz="3000">
                <a:solidFill>
                  <a:srgbClr val="FFFFFF"/>
                </a:solidFill>
              </a:defRPr>
            </a:pPr>
            <a:endParaRPr dirty="0">
              <a:solidFill>
                <a:schemeClr val="bg1"/>
              </a:solidFill>
              <a:latin typeface="Franklin Gothic Book" panose="020B0503020102020204" pitchFamily="34" charset="0"/>
            </a:endParaRPr>
          </a:p>
        </p:txBody>
      </p:sp>
      <p:sp>
        <p:nvSpPr>
          <p:cNvPr id="13" name="Shape">
            <a:extLst>
              <a:ext uri="{FF2B5EF4-FFF2-40B4-BE49-F238E27FC236}">
                <a16:creationId xmlns:a16="http://schemas.microsoft.com/office/drawing/2014/main" id="{43C5F9CE-0FFB-5629-450D-F8BBDBBEDA1E}"/>
              </a:ext>
            </a:extLst>
          </p:cNvPr>
          <p:cNvSpPr/>
          <p:nvPr/>
        </p:nvSpPr>
        <p:spPr>
          <a:xfrm>
            <a:off x="7260872" y="1653050"/>
            <a:ext cx="1376406" cy="2256730"/>
          </a:xfrm>
          <a:custGeom>
            <a:avLst/>
            <a:gdLst/>
            <a:ahLst/>
            <a:cxnLst>
              <a:cxn ang="0">
                <a:pos x="wd2" y="hd2"/>
              </a:cxn>
              <a:cxn ang="5400000">
                <a:pos x="wd2" y="hd2"/>
              </a:cxn>
              <a:cxn ang="10800000">
                <a:pos x="wd2" y="hd2"/>
              </a:cxn>
              <a:cxn ang="16200000">
                <a:pos x="wd2" y="hd2"/>
              </a:cxn>
            </a:cxnLst>
            <a:rect l="0" t="0" r="r" b="b"/>
            <a:pathLst>
              <a:path w="20865" h="21546" extrusionOk="0">
                <a:moveTo>
                  <a:pt x="9680" y="12728"/>
                </a:moveTo>
                <a:cubicBezTo>
                  <a:pt x="9714" y="12728"/>
                  <a:pt x="9765" y="12728"/>
                  <a:pt x="9799" y="12728"/>
                </a:cubicBezTo>
                <a:cubicBezTo>
                  <a:pt x="12297" y="12812"/>
                  <a:pt x="13589" y="14599"/>
                  <a:pt x="12008" y="15779"/>
                </a:cubicBezTo>
                <a:cubicBezTo>
                  <a:pt x="8915" y="18110"/>
                  <a:pt x="4004" y="20127"/>
                  <a:pt x="2372" y="20764"/>
                </a:cubicBezTo>
                <a:cubicBezTo>
                  <a:pt x="2066" y="20879"/>
                  <a:pt x="1964" y="21130"/>
                  <a:pt x="2134" y="21318"/>
                </a:cubicBezTo>
                <a:lnTo>
                  <a:pt x="2134" y="21318"/>
                </a:lnTo>
                <a:cubicBezTo>
                  <a:pt x="2304" y="21527"/>
                  <a:pt x="2712" y="21600"/>
                  <a:pt x="3052" y="21506"/>
                </a:cubicBezTo>
                <a:cubicBezTo>
                  <a:pt x="21355" y="16051"/>
                  <a:pt x="21083" y="8370"/>
                  <a:pt x="20794" y="6698"/>
                </a:cubicBezTo>
                <a:cubicBezTo>
                  <a:pt x="20760" y="6458"/>
                  <a:pt x="20726" y="6218"/>
                  <a:pt x="20692" y="5977"/>
                </a:cubicBezTo>
                <a:cubicBezTo>
                  <a:pt x="20369" y="2644"/>
                  <a:pt x="15866" y="0"/>
                  <a:pt x="10360" y="0"/>
                </a:cubicBezTo>
                <a:cubicBezTo>
                  <a:pt x="4496" y="0"/>
                  <a:pt x="-245" y="2999"/>
                  <a:pt x="10" y="6646"/>
                </a:cubicBezTo>
                <a:cubicBezTo>
                  <a:pt x="248" y="9875"/>
                  <a:pt x="4446" y="12519"/>
                  <a:pt x="9680" y="12728"/>
                </a:cubicBezTo>
                <a:close/>
              </a:path>
            </a:pathLst>
          </a:cu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latin typeface="Franklin Gothic Book" panose="020B0503020102020204" pitchFamily="34" charset="0"/>
            </a:endParaRPr>
          </a:p>
        </p:txBody>
      </p:sp>
      <p:sp>
        <p:nvSpPr>
          <p:cNvPr id="14" name="Shape">
            <a:extLst>
              <a:ext uri="{FF2B5EF4-FFF2-40B4-BE49-F238E27FC236}">
                <a16:creationId xmlns:a16="http://schemas.microsoft.com/office/drawing/2014/main" id="{7EFC5BD8-7C88-33FC-7FA0-D7FD8F6EF1F3}"/>
              </a:ext>
            </a:extLst>
          </p:cNvPr>
          <p:cNvSpPr/>
          <p:nvPr/>
        </p:nvSpPr>
        <p:spPr>
          <a:xfrm>
            <a:off x="5697753" y="1653050"/>
            <a:ext cx="1376406" cy="2256730"/>
          </a:xfrm>
          <a:custGeom>
            <a:avLst/>
            <a:gdLst/>
            <a:ahLst/>
            <a:cxnLst>
              <a:cxn ang="0">
                <a:pos x="wd2" y="hd2"/>
              </a:cxn>
              <a:cxn ang="5400000">
                <a:pos x="wd2" y="hd2"/>
              </a:cxn>
              <a:cxn ang="10800000">
                <a:pos x="wd2" y="hd2"/>
              </a:cxn>
              <a:cxn ang="16200000">
                <a:pos x="wd2" y="hd2"/>
              </a:cxn>
            </a:cxnLst>
            <a:rect l="0" t="0" r="r" b="b"/>
            <a:pathLst>
              <a:path w="20865" h="21546" extrusionOk="0">
                <a:moveTo>
                  <a:pt x="9680" y="12728"/>
                </a:moveTo>
                <a:cubicBezTo>
                  <a:pt x="9714" y="12728"/>
                  <a:pt x="9765" y="12728"/>
                  <a:pt x="9799" y="12728"/>
                </a:cubicBezTo>
                <a:cubicBezTo>
                  <a:pt x="12297" y="12812"/>
                  <a:pt x="13589" y="14599"/>
                  <a:pt x="12008" y="15779"/>
                </a:cubicBezTo>
                <a:cubicBezTo>
                  <a:pt x="8915" y="18110"/>
                  <a:pt x="4004" y="20127"/>
                  <a:pt x="2372" y="20764"/>
                </a:cubicBezTo>
                <a:cubicBezTo>
                  <a:pt x="2066" y="20879"/>
                  <a:pt x="1964" y="21130"/>
                  <a:pt x="2134" y="21318"/>
                </a:cubicBezTo>
                <a:lnTo>
                  <a:pt x="2134" y="21318"/>
                </a:lnTo>
                <a:cubicBezTo>
                  <a:pt x="2304" y="21527"/>
                  <a:pt x="2712" y="21600"/>
                  <a:pt x="3052" y="21506"/>
                </a:cubicBezTo>
                <a:cubicBezTo>
                  <a:pt x="21355" y="16051"/>
                  <a:pt x="21083" y="8370"/>
                  <a:pt x="20794" y="6698"/>
                </a:cubicBezTo>
                <a:cubicBezTo>
                  <a:pt x="20760" y="6458"/>
                  <a:pt x="20726" y="6218"/>
                  <a:pt x="20692" y="5977"/>
                </a:cubicBezTo>
                <a:cubicBezTo>
                  <a:pt x="20369" y="2644"/>
                  <a:pt x="15866" y="0"/>
                  <a:pt x="10360" y="0"/>
                </a:cubicBezTo>
                <a:cubicBezTo>
                  <a:pt x="4496" y="0"/>
                  <a:pt x="-245" y="2999"/>
                  <a:pt x="10" y="6646"/>
                </a:cubicBezTo>
                <a:cubicBezTo>
                  <a:pt x="231" y="9875"/>
                  <a:pt x="4429" y="12519"/>
                  <a:pt x="9680" y="12728"/>
                </a:cubicBezTo>
                <a:close/>
              </a:path>
            </a:pathLst>
          </a:custGeom>
          <a:solidFill>
            <a:srgbClr val="F9D448"/>
          </a:solidFill>
          <a:ln w="12700">
            <a:miter lim="400000"/>
          </a:ln>
        </p:spPr>
        <p:txBody>
          <a:bodyPr lIns="38100" tIns="38100" rIns="38100" bIns="38100" anchor="ctr"/>
          <a:lstStyle/>
          <a:p>
            <a:pPr>
              <a:defRPr sz="3000">
                <a:solidFill>
                  <a:srgbClr val="FFFFFF"/>
                </a:solidFill>
              </a:defRPr>
            </a:pPr>
            <a:endParaRPr dirty="0">
              <a:solidFill>
                <a:schemeClr val="bg1"/>
              </a:solidFill>
              <a:latin typeface="Franklin Gothic Book" panose="020B0503020102020204" pitchFamily="34" charset="0"/>
            </a:endParaRPr>
          </a:p>
        </p:txBody>
      </p:sp>
      <p:pic>
        <p:nvPicPr>
          <p:cNvPr id="15" name="Graphic 14" descr="Database with solid fill">
            <a:extLst>
              <a:ext uri="{FF2B5EF4-FFF2-40B4-BE49-F238E27FC236}">
                <a16:creationId xmlns:a16="http://schemas.microsoft.com/office/drawing/2014/main" id="{FEB13BBE-F4B3-4192-3530-0CE0CC8C789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90857" y="4345993"/>
            <a:ext cx="1022492" cy="1022492"/>
          </a:xfrm>
          <a:prstGeom prst="rect">
            <a:avLst/>
          </a:prstGeom>
        </p:spPr>
      </p:pic>
      <p:pic>
        <p:nvPicPr>
          <p:cNvPr id="16" name="Graphic 15" descr="Clipboard with solid fill">
            <a:extLst>
              <a:ext uri="{FF2B5EF4-FFF2-40B4-BE49-F238E27FC236}">
                <a16:creationId xmlns:a16="http://schemas.microsoft.com/office/drawing/2014/main" id="{BF142030-EA3C-11EA-7570-9906605B00B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53974" y="4345993"/>
            <a:ext cx="1022492" cy="1022492"/>
          </a:xfrm>
          <a:prstGeom prst="rect">
            <a:avLst/>
          </a:prstGeom>
        </p:spPr>
      </p:pic>
      <p:pic>
        <p:nvPicPr>
          <p:cNvPr id="17" name="Graphic 16" descr="Eye Scan with solid fill">
            <a:extLst>
              <a:ext uri="{FF2B5EF4-FFF2-40B4-BE49-F238E27FC236}">
                <a16:creationId xmlns:a16="http://schemas.microsoft.com/office/drawing/2014/main" id="{ADC7D592-2FB3-446C-6AEE-0A2DECCF12C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74710" y="1818363"/>
            <a:ext cx="1022492" cy="1022492"/>
          </a:xfrm>
          <a:prstGeom prst="rect">
            <a:avLst/>
          </a:prstGeom>
        </p:spPr>
      </p:pic>
      <p:pic>
        <p:nvPicPr>
          <p:cNvPr id="18" name="Graphic 17" descr="Server with solid fill">
            <a:extLst>
              <a:ext uri="{FF2B5EF4-FFF2-40B4-BE49-F238E27FC236}">
                <a16:creationId xmlns:a16="http://schemas.microsoft.com/office/drawing/2014/main" id="{CD01632A-A4F9-978A-8EB4-66BF88F3649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02987" y="1883521"/>
            <a:ext cx="892176" cy="892176"/>
          </a:xfrm>
          <a:prstGeom prst="rect">
            <a:avLst/>
          </a:prstGeom>
        </p:spPr>
      </p:pic>
      <p:grpSp>
        <p:nvGrpSpPr>
          <p:cNvPr id="19" name="Group 18">
            <a:extLst>
              <a:ext uri="{FF2B5EF4-FFF2-40B4-BE49-F238E27FC236}">
                <a16:creationId xmlns:a16="http://schemas.microsoft.com/office/drawing/2014/main" id="{25506BCE-27E8-CB96-8451-BD66BBAA356E}"/>
              </a:ext>
            </a:extLst>
          </p:cNvPr>
          <p:cNvGrpSpPr/>
          <p:nvPr/>
        </p:nvGrpSpPr>
        <p:grpSpPr>
          <a:xfrm>
            <a:off x="367022" y="4007286"/>
            <a:ext cx="2458876" cy="1513291"/>
            <a:chOff x="332936" y="2627766"/>
            <a:chExt cx="2926080" cy="1513291"/>
          </a:xfrm>
        </p:grpSpPr>
        <p:sp>
          <p:nvSpPr>
            <p:cNvPr id="20" name="TextBox 19">
              <a:extLst>
                <a:ext uri="{FF2B5EF4-FFF2-40B4-BE49-F238E27FC236}">
                  <a16:creationId xmlns:a16="http://schemas.microsoft.com/office/drawing/2014/main" id="{50F23985-E94A-3D31-2063-09826E9FDC98}"/>
                </a:ext>
              </a:extLst>
            </p:cNvPr>
            <p:cNvSpPr txBox="1"/>
            <p:nvPr/>
          </p:nvSpPr>
          <p:spPr>
            <a:xfrm>
              <a:off x="332936" y="2627766"/>
              <a:ext cx="2926080" cy="461665"/>
            </a:xfrm>
            <a:prstGeom prst="rect">
              <a:avLst/>
            </a:prstGeom>
            <a:noFill/>
          </p:spPr>
          <p:txBody>
            <a:bodyPr wrap="square" lIns="0" rIns="0" rtlCol="0" anchor="b">
              <a:spAutoFit/>
            </a:bodyPr>
            <a:lstStyle/>
            <a:p>
              <a:r>
                <a:rPr lang="en-US" sz="2400" noProof="1">
                  <a:solidFill>
                    <a:schemeClr val="bg1"/>
                  </a:solidFill>
                  <a:latin typeface="Franklin Gothic Book" panose="020B0503020102020204" pitchFamily="34" charset="0"/>
                </a:rPr>
                <a:t>Data Protection</a:t>
              </a:r>
            </a:p>
          </p:txBody>
        </p:sp>
        <p:sp>
          <p:nvSpPr>
            <p:cNvPr id="21" name="TextBox 20">
              <a:extLst>
                <a:ext uri="{FF2B5EF4-FFF2-40B4-BE49-F238E27FC236}">
                  <a16:creationId xmlns:a16="http://schemas.microsoft.com/office/drawing/2014/main" id="{ED66B3DD-FE38-BEC3-209B-35E7250033BD}"/>
                </a:ext>
              </a:extLst>
            </p:cNvPr>
            <p:cNvSpPr txBox="1"/>
            <p:nvPr/>
          </p:nvSpPr>
          <p:spPr>
            <a:xfrm>
              <a:off x="332936" y="3086922"/>
              <a:ext cx="2926080" cy="1054135"/>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End-to-end encryption</a:t>
              </a:r>
            </a:p>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Data classification and masking </a:t>
              </a:r>
            </a:p>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Backup and recovery strategies</a:t>
              </a:r>
            </a:p>
          </p:txBody>
        </p:sp>
      </p:grpSp>
      <p:grpSp>
        <p:nvGrpSpPr>
          <p:cNvPr id="22" name="Group 21">
            <a:extLst>
              <a:ext uri="{FF2B5EF4-FFF2-40B4-BE49-F238E27FC236}">
                <a16:creationId xmlns:a16="http://schemas.microsoft.com/office/drawing/2014/main" id="{D9ED367A-65F8-40CB-F470-3A69DB299658}"/>
              </a:ext>
            </a:extLst>
          </p:cNvPr>
          <p:cNvGrpSpPr/>
          <p:nvPr/>
        </p:nvGrpSpPr>
        <p:grpSpPr>
          <a:xfrm>
            <a:off x="1315931" y="1734766"/>
            <a:ext cx="3990141" cy="1128570"/>
            <a:chOff x="332936" y="2627766"/>
            <a:chExt cx="2926080" cy="1128570"/>
          </a:xfrm>
        </p:grpSpPr>
        <p:sp>
          <p:nvSpPr>
            <p:cNvPr id="23" name="TextBox 22">
              <a:extLst>
                <a:ext uri="{FF2B5EF4-FFF2-40B4-BE49-F238E27FC236}">
                  <a16:creationId xmlns:a16="http://schemas.microsoft.com/office/drawing/2014/main" id="{0D345C88-767A-DDD3-F1C6-509C06031972}"/>
                </a:ext>
              </a:extLst>
            </p:cNvPr>
            <p:cNvSpPr txBox="1"/>
            <p:nvPr/>
          </p:nvSpPr>
          <p:spPr>
            <a:xfrm>
              <a:off x="332936" y="2627766"/>
              <a:ext cx="2926080" cy="461665"/>
            </a:xfrm>
            <a:prstGeom prst="rect">
              <a:avLst/>
            </a:prstGeom>
            <a:noFill/>
          </p:spPr>
          <p:txBody>
            <a:bodyPr wrap="square" lIns="0" rIns="0" rtlCol="0" anchor="b">
              <a:spAutoFit/>
            </a:bodyPr>
            <a:lstStyle/>
            <a:p>
              <a:r>
                <a:rPr lang="en-US" sz="2400" noProof="1">
                  <a:solidFill>
                    <a:schemeClr val="bg1"/>
                  </a:solidFill>
                  <a:latin typeface="Franklin Gothic Book" panose="020B0503020102020204" pitchFamily="34" charset="0"/>
                </a:rPr>
                <a:t>Identity &amp; Access Management</a:t>
              </a:r>
            </a:p>
          </p:txBody>
        </p:sp>
        <p:sp>
          <p:nvSpPr>
            <p:cNvPr id="24" name="TextBox 23">
              <a:extLst>
                <a:ext uri="{FF2B5EF4-FFF2-40B4-BE49-F238E27FC236}">
                  <a16:creationId xmlns:a16="http://schemas.microsoft.com/office/drawing/2014/main" id="{8C9B2943-6EB3-DED4-9561-F1F10BB6E08B}"/>
                </a:ext>
              </a:extLst>
            </p:cNvPr>
            <p:cNvSpPr txBox="1"/>
            <p:nvPr/>
          </p:nvSpPr>
          <p:spPr>
            <a:xfrm>
              <a:off x="332936" y="3086922"/>
              <a:ext cx="2926080" cy="669414"/>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Multi-Factor Authentication (MFA)</a:t>
              </a:r>
            </a:p>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Role-based access control (RBAC)</a:t>
              </a:r>
            </a:p>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Identity federation and SSO</a:t>
              </a:r>
            </a:p>
          </p:txBody>
        </p:sp>
      </p:grpSp>
      <p:grpSp>
        <p:nvGrpSpPr>
          <p:cNvPr id="25" name="Group 24">
            <a:extLst>
              <a:ext uri="{FF2B5EF4-FFF2-40B4-BE49-F238E27FC236}">
                <a16:creationId xmlns:a16="http://schemas.microsoft.com/office/drawing/2014/main" id="{C8D4D0E1-DAB9-6C4B-7833-A583BB97E046}"/>
              </a:ext>
            </a:extLst>
          </p:cNvPr>
          <p:cNvGrpSpPr/>
          <p:nvPr/>
        </p:nvGrpSpPr>
        <p:grpSpPr>
          <a:xfrm>
            <a:off x="6388119" y="4026522"/>
            <a:ext cx="3782248" cy="1320930"/>
            <a:chOff x="332936" y="2627766"/>
            <a:chExt cx="2926080" cy="1320930"/>
          </a:xfrm>
        </p:grpSpPr>
        <p:sp>
          <p:nvSpPr>
            <p:cNvPr id="26" name="TextBox 25">
              <a:extLst>
                <a:ext uri="{FF2B5EF4-FFF2-40B4-BE49-F238E27FC236}">
                  <a16:creationId xmlns:a16="http://schemas.microsoft.com/office/drawing/2014/main" id="{3D333612-4C69-2369-0C5D-DDDA5F8CD41C}"/>
                </a:ext>
              </a:extLst>
            </p:cNvPr>
            <p:cNvSpPr txBox="1"/>
            <p:nvPr/>
          </p:nvSpPr>
          <p:spPr>
            <a:xfrm>
              <a:off x="332936" y="2627766"/>
              <a:ext cx="2926080" cy="461665"/>
            </a:xfrm>
            <a:prstGeom prst="rect">
              <a:avLst/>
            </a:prstGeom>
            <a:noFill/>
          </p:spPr>
          <p:txBody>
            <a:bodyPr wrap="square" lIns="0" rIns="0" rtlCol="0" anchor="b">
              <a:spAutoFit/>
            </a:bodyPr>
            <a:lstStyle/>
            <a:p>
              <a:r>
                <a:rPr lang="en-US" sz="2400" noProof="1">
                  <a:solidFill>
                    <a:schemeClr val="bg1"/>
                  </a:solidFill>
                  <a:latin typeface="Franklin Gothic Book" panose="020B0503020102020204" pitchFamily="34" charset="0"/>
                </a:rPr>
                <a:t>Monitoring &amp; Response</a:t>
              </a:r>
            </a:p>
          </p:txBody>
        </p:sp>
        <p:sp>
          <p:nvSpPr>
            <p:cNvPr id="27" name="TextBox 26">
              <a:extLst>
                <a:ext uri="{FF2B5EF4-FFF2-40B4-BE49-F238E27FC236}">
                  <a16:creationId xmlns:a16="http://schemas.microsoft.com/office/drawing/2014/main" id="{709EC35D-7EE6-973F-F32C-8077F0AE40C1}"/>
                </a:ext>
              </a:extLst>
            </p:cNvPr>
            <p:cNvSpPr txBox="1"/>
            <p:nvPr/>
          </p:nvSpPr>
          <p:spPr>
            <a:xfrm>
              <a:off x="332936" y="3086922"/>
              <a:ext cx="2926080" cy="861774"/>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Continuous security monitoring</a:t>
              </a:r>
            </a:p>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Security Information and Event Management (SIEM)</a:t>
              </a:r>
            </a:p>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Incident response procedures</a:t>
              </a:r>
            </a:p>
          </p:txBody>
        </p:sp>
      </p:grpSp>
      <p:grpSp>
        <p:nvGrpSpPr>
          <p:cNvPr id="28" name="Group 27">
            <a:extLst>
              <a:ext uri="{FF2B5EF4-FFF2-40B4-BE49-F238E27FC236}">
                <a16:creationId xmlns:a16="http://schemas.microsoft.com/office/drawing/2014/main" id="{389E818A-7C3F-9659-A6B2-00FFDE8E9E50}"/>
              </a:ext>
            </a:extLst>
          </p:cNvPr>
          <p:cNvGrpSpPr/>
          <p:nvPr/>
        </p:nvGrpSpPr>
        <p:grpSpPr>
          <a:xfrm>
            <a:off x="9091243" y="1767007"/>
            <a:ext cx="2730643" cy="1128570"/>
            <a:chOff x="332936" y="2627766"/>
            <a:chExt cx="2926080" cy="1128570"/>
          </a:xfrm>
        </p:grpSpPr>
        <p:sp>
          <p:nvSpPr>
            <p:cNvPr id="29" name="TextBox 28">
              <a:extLst>
                <a:ext uri="{FF2B5EF4-FFF2-40B4-BE49-F238E27FC236}">
                  <a16:creationId xmlns:a16="http://schemas.microsoft.com/office/drawing/2014/main" id="{DF29BDC3-8A08-2C51-DE24-CBFC581F1A5F}"/>
                </a:ext>
              </a:extLst>
            </p:cNvPr>
            <p:cNvSpPr txBox="1"/>
            <p:nvPr/>
          </p:nvSpPr>
          <p:spPr>
            <a:xfrm>
              <a:off x="332936" y="2627766"/>
              <a:ext cx="2926080" cy="461665"/>
            </a:xfrm>
            <a:prstGeom prst="rect">
              <a:avLst/>
            </a:prstGeom>
            <a:noFill/>
          </p:spPr>
          <p:txBody>
            <a:bodyPr wrap="square" lIns="0" rIns="0" rtlCol="0" anchor="b">
              <a:spAutoFit/>
            </a:bodyPr>
            <a:lstStyle/>
            <a:p>
              <a:r>
                <a:rPr lang="en-US" sz="2400" noProof="1">
                  <a:solidFill>
                    <a:schemeClr val="bg1"/>
                  </a:solidFill>
                  <a:latin typeface="Franklin Gothic Book" panose="020B0503020102020204" pitchFamily="34" charset="0"/>
                </a:rPr>
                <a:t>Network Security</a:t>
              </a:r>
            </a:p>
          </p:txBody>
        </p:sp>
        <p:sp>
          <p:nvSpPr>
            <p:cNvPr id="30" name="TextBox 29">
              <a:extLst>
                <a:ext uri="{FF2B5EF4-FFF2-40B4-BE49-F238E27FC236}">
                  <a16:creationId xmlns:a16="http://schemas.microsoft.com/office/drawing/2014/main" id="{EB695256-46AA-3714-1709-4DD6D3FABD54}"/>
                </a:ext>
              </a:extLst>
            </p:cNvPr>
            <p:cNvSpPr txBox="1"/>
            <p:nvPr/>
          </p:nvSpPr>
          <p:spPr>
            <a:xfrm>
              <a:off x="332936" y="3086922"/>
              <a:ext cx="2926080" cy="669414"/>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Firewalls and intrusion detection</a:t>
              </a:r>
            </a:p>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Virtual private networks (VPNs)</a:t>
              </a:r>
            </a:p>
            <a:p>
              <a:pPr marL="285750" indent="-285750" algn="just">
                <a:buFont typeface="Arial" panose="020B0604020202020204" pitchFamily="34" charset="0"/>
                <a:buChar char="•"/>
              </a:pPr>
              <a:r>
                <a:rPr lang="en-US" sz="1250" noProof="1">
                  <a:solidFill>
                    <a:schemeClr val="bg1">
                      <a:lumMod val="65000"/>
                      <a:lumOff val="35000"/>
                    </a:schemeClr>
                  </a:solidFill>
                  <a:latin typeface="Franklin Gothic Book" panose="020B0503020102020204" pitchFamily="34" charset="0"/>
                </a:rPr>
                <a:t>Network segmentation</a:t>
              </a:r>
            </a:p>
          </p:txBody>
        </p:sp>
      </p:grpSp>
      <p:pic>
        <p:nvPicPr>
          <p:cNvPr id="2" name="Picture 1" descr="A blue text on a black background&#10;&#10;Description automatically generated">
            <a:extLst>
              <a:ext uri="{FF2B5EF4-FFF2-40B4-BE49-F238E27FC236}">
                <a16:creationId xmlns:a16="http://schemas.microsoft.com/office/drawing/2014/main" id="{4C05B341-CE07-F17D-4012-1298724FBE02}"/>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88232" y="6404864"/>
            <a:ext cx="974521" cy="353406"/>
          </a:xfrm>
          <a:prstGeom prst="rect">
            <a:avLst/>
          </a:prstGeom>
        </p:spPr>
      </p:pic>
      <p:pic>
        <p:nvPicPr>
          <p:cNvPr id="3" name="Picture 2">
            <a:extLst>
              <a:ext uri="{FF2B5EF4-FFF2-40B4-BE49-F238E27FC236}">
                <a16:creationId xmlns:a16="http://schemas.microsoft.com/office/drawing/2014/main" id="{9833DA9A-1A37-686B-5676-2981B3021E3E}"/>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1201847" y="6468678"/>
            <a:ext cx="476664" cy="289592"/>
          </a:xfrm>
          <a:prstGeom prst="rect">
            <a:avLst/>
          </a:prstGeom>
        </p:spPr>
      </p:pic>
    </p:spTree>
    <p:extLst>
      <p:ext uri="{BB962C8B-B14F-4D97-AF65-F5344CB8AC3E}">
        <p14:creationId xmlns:p14="http://schemas.microsoft.com/office/powerpoint/2010/main" val="2385798796"/>
      </p:ext>
    </p:extLst>
  </p:cSld>
  <p:clrMapOvr>
    <a:masterClrMapping/>
  </p:clrMapOvr>
  <p:transition advTm="1229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0" grpId="0" animBg="1"/>
      <p:bldP spid="11" grpId="0" animBg="1"/>
      <p:bldP spid="13" grpId="0" animBg="1"/>
      <p:bldP spid="14" grpId="0" animBg="1"/>
    </p:bldLst>
  </p:timing>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plate PresentationGo">
  <a:themeElements>
    <a:clrScheme name="PGO5">
      <a:dk1>
        <a:sysClr val="windowText" lastClr="000000"/>
      </a:dk1>
      <a:lt1>
        <a:sysClr val="window" lastClr="FFFFFF"/>
      </a:lt1>
      <a:dk2>
        <a:srgbClr val="013D4D"/>
      </a:dk2>
      <a:lt2>
        <a:srgbClr val="D3D3D3"/>
      </a:lt2>
      <a:accent1>
        <a:srgbClr val="00A891"/>
      </a:accent1>
      <a:accent2>
        <a:srgbClr val="D9126B"/>
      </a:accent2>
      <a:accent3>
        <a:srgbClr val="FE7600"/>
      </a:accent3>
      <a:accent4>
        <a:srgbClr val="B1DB15"/>
      </a:accent4>
      <a:accent5>
        <a:srgbClr val="854D82"/>
      </a:accent5>
      <a:accent6>
        <a:srgbClr val="FFE200"/>
      </a:accent6>
      <a:hlink>
        <a:srgbClr val="00B0F0"/>
      </a:hlink>
      <a:folHlink>
        <a:srgbClr val="0070C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4F4B194E-8B30-4377-8C59-ECFB902D2A26}">
  <ds:schemaRefs>
    <ds:schemaRef ds:uri="http://purl.org/dc/terms/"/>
    <ds:schemaRef ds:uri="16c05727-aa75-4e4a-9b5f-8a80a1165891"/>
    <ds:schemaRef ds:uri="http://schemas.microsoft.com/office/infopath/2007/PartnerControls"/>
    <ds:schemaRef ds:uri="230e9df3-be65-4c73-a93b-d1236ebd677e"/>
    <ds:schemaRef ds:uri="http://purl.org/dc/elements/1.1/"/>
    <ds:schemaRef ds:uri="http://schemas.microsoft.com/sharepoint/v3"/>
    <ds:schemaRef ds:uri="http://schemas.openxmlformats.org/package/2006/metadata/core-properties"/>
    <ds:schemaRef ds:uri="71af3243-3dd4-4a8d-8c0d-dd76da1f02a5"/>
    <ds:schemaRef ds:uri="http://schemas.microsoft.com/office/2006/documentManagement/types"/>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{A6092093-9206-4EF6-AD63-4C1C86B2CF9C}tf78853419_win32</Template>
  <TotalTime>4069</TotalTime>
  <Words>2866</Words>
  <Application>Microsoft Office PowerPoint</Application>
  <PresentationFormat>Widescreen</PresentationFormat>
  <Paragraphs>354</Paragraphs>
  <Slides>21</Slides>
  <Notes>21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Arial</vt:lpstr>
      <vt:lpstr>Calibri</vt:lpstr>
      <vt:lpstr>Calibri Light</vt:lpstr>
      <vt:lpstr>Franklin Gothic Book</vt:lpstr>
      <vt:lpstr>Franklin Gothic Demi</vt:lpstr>
      <vt:lpstr>Helvetica</vt:lpstr>
      <vt:lpstr>Open Sans</vt:lpstr>
      <vt:lpstr>Custom</vt:lpstr>
      <vt:lpstr>Office Theme</vt:lpstr>
      <vt:lpstr>Template PresentationGo</vt:lpstr>
      <vt:lpstr>Navigating the Cybersecurity Landscape in Cloud Computing: Challenges, Strategies, and Future Directions</vt:lpstr>
      <vt:lpstr>Agenda</vt:lpstr>
      <vt:lpstr>Research Problem &amp; Motivation</vt:lpstr>
      <vt:lpstr>PowerPoint Presentation</vt:lpstr>
      <vt:lpstr>PowerPoint Presentation</vt:lpstr>
      <vt:lpstr>Cloud Computing Security Challenges</vt:lpstr>
      <vt:lpstr>PowerPoint Presentation</vt:lpstr>
      <vt:lpstr>Multi-layered Security Strategies</vt:lpstr>
      <vt:lpstr>PowerPoint Presentation</vt:lpstr>
      <vt:lpstr>Emerging Technologies &amp;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Cybersecurity Landscape in Cloud Computing: Challenges, Strategies, and Future Directions</dc:title>
  <dc:creator>Milad Akbari</dc:creator>
  <cp:lastModifiedBy>Milad Akbari</cp:lastModifiedBy>
  <cp:revision>84</cp:revision>
  <dcterms:created xsi:type="dcterms:W3CDTF">2024-05-23T08:21:51Z</dcterms:created>
  <dcterms:modified xsi:type="dcterms:W3CDTF">2025-10-13T13:11:39Z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